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5" d="100"/>
          <a:sy n="75" d="100"/>
        </p:scale>
        <p:origin x="-1236" y="6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D38C942-297D-4330-A8DD-F41D0D718EEB}" type="datetimeFigureOut">
              <a:rPr lang="en-US" smtClean="0"/>
              <a:t>4/11/2020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91579F-B590-48EA-A22F-5672B9CB5D44}"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56DF2C3-E419-40B0-8556-5AC1C994EC31}" type="datetime1">
              <a:rPr lang="en-US" smtClean="0"/>
              <a:t>4/11/2020</a:t>
            </a:fld>
            <a:endParaRPr lang="en-US"/>
          </a:p>
        </p:txBody>
      </p:sp>
      <p:sp>
        <p:nvSpPr>
          <p:cNvPr id="19" name="Footer Placeholder 18"/>
          <p:cNvSpPr>
            <a:spLocks noGrp="1"/>
          </p:cNvSpPr>
          <p:nvPr>
            <p:ph type="ftr" sz="quarter" idx="11"/>
          </p:nvPr>
        </p:nvSpPr>
        <p:spPr/>
        <p:txBody>
          <a:bodyPr/>
          <a:lstStyle/>
          <a:p>
            <a:r>
              <a:rPr lang="en-US" smtClean="0"/>
              <a:t>Dr. Dev Raj Jat</a:t>
            </a:r>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87AE70C-2F24-45DD-B13E-AEB4F456260C}" type="datetime1">
              <a:rPr lang="en-US" smtClean="0"/>
              <a:t>4/11/2020</a:t>
            </a:fld>
            <a:endParaRPr lang="en-US"/>
          </a:p>
        </p:txBody>
      </p:sp>
      <p:sp>
        <p:nvSpPr>
          <p:cNvPr id="5" name="Footer Placeholder 4"/>
          <p:cNvSpPr>
            <a:spLocks noGrp="1"/>
          </p:cNvSpPr>
          <p:nvPr>
            <p:ph type="ftr" sz="quarter" idx="11"/>
          </p:nvPr>
        </p:nvSpPr>
        <p:spPr/>
        <p:txBody>
          <a:bodyPr/>
          <a:lstStyle/>
          <a:p>
            <a:r>
              <a:rPr lang="en-US" smtClean="0"/>
              <a:t>Dr. Dev Raj Jat</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24C6531-0CA0-4A9E-9E53-70697AE8D2CD}" type="datetime1">
              <a:rPr lang="en-US" smtClean="0"/>
              <a:t>4/11/2020</a:t>
            </a:fld>
            <a:endParaRPr lang="en-US"/>
          </a:p>
        </p:txBody>
      </p:sp>
      <p:sp>
        <p:nvSpPr>
          <p:cNvPr id="5" name="Footer Placeholder 4"/>
          <p:cNvSpPr>
            <a:spLocks noGrp="1"/>
          </p:cNvSpPr>
          <p:nvPr>
            <p:ph type="ftr" sz="quarter" idx="11"/>
          </p:nvPr>
        </p:nvSpPr>
        <p:spPr/>
        <p:txBody>
          <a:bodyPr/>
          <a:lstStyle/>
          <a:p>
            <a:r>
              <a:rPr lang="en-US" smtClean="0"/>
              <a:t>Dr. Dev Raj Jat</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12AC862-BAAE-4AC7-81B8-399CB529638F}" type="datetime1">
              <a:rPr lang="en-US" smtClean="0"/>
              <a:t>4/11/2020</a:t>
            </a:fld>
            <a:endParaRPr lang="en-US"/>
          </a:p>
        </p:txBody>
      </p:sp>
      <p:sp>
        <p:nvSpPr>
          <p:cNvPr id="5" name="Footer Placeholder 4"/>
          <p:cNvSpPr>
            <a:spLocks noGrp="1"/>
          </p:cNvSpPr>
          <p:nvPr>
            <p:ph type="ftr" sz="quarter" idx="11"/>
          </p:nvPr>
        </p:nvSpPr>
        <p:spPr/>
        <p:txBody>
          <a:bodyPr/>
          <a:lstStyle/>
          <a:p>
            <a:r>
              <a:rPr lang="en-US" smtClean="0"/>
              <a:t>Dr. Dev Raj Jat</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688A08A-85C7-4805-A90B-AD3BFEBBC928}" type="datetime1">
              <a:rPr lang="en-US" smtClean="0"/>
              <a:t>4/11/2020</a:t>
            </a:fld>
            <a:endParaRPr lang="en-US"/>
          </a:p>
        </p:txBody>
      </p:sp>
      <p:sp>
        <p:nvSpPr>
          <p:cNvPr id="5" name="Footer Placeholder 4"/>
          <p:cNvSpPr>
            <a:spLocks noGrp="1"/>
          </p:cNvSpPr>
          <p:nvPr>
            <p:ph type="ftr" sz="quarter" idx="11"/>
          </p:nvPr>
        </p:nvSpPr>
        <p:spPr/>
        <p:txBody>
          <a:bodyPr/>
          <a:lstStyle/>
          <a:p>
            <a:r>
              <a:rPr lang="en-US" smtClean="0"/>
              <a:t>Dr. Dev Raj Jat</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2D28602-4873-4226-A28F-9B4C94F5A40F}" type="datetime1">
              <a:rPr lang="en-US" smtClean="0"/>
              <a:t>4/11/2020</a:t>
            </a:fld>
            <a:endParaRPr lang="en-US"/>
          </a:p>
        </p:txBody>
      </p:sp>
      <p:sp>
        <p:nvSpPr>
          <p:cNvPr id="6" name="Footer Placeholder 5"/>
          <p:cNvSpPr>
            <a:spLocks noGrp="1"/>
          </p:cNvSpPr>
          <p:nvPr>
            <p:ph type="ftr" sz="quarter" idx="11"/>
          </p:nvPr>
        </p:nvSpPr>
        <p:spPr/>
        <p:txBody>
          <a:bodyPr/>
          <a:lstStyle/>
          <a:p>
            <a:r>
              <a:rPr lang="en-US" smtClean="0"/>
              <a:t>Dr. Dev Raj Jat</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32C1654-A5C5-49DD-BCAC-2DEEAB214320}" type="datetime1">
              <a:rPr lang="en-US" smtClean="0"/>
              <a:t>4/11/2020</a:t>
            </a:fld>
            <a:endParaRPr lang="en-US"/>
          </a:p>
        </p:txBody>
      </p:sp>
      <p:sp>
        <p:nvSpPr>
          <p:cNvPr id="8" name="Footer Placeholder 7"/>
          <p:cNvSpPr>
            <a:spLocks noGrp="1"/>
          </p:cNvSpPr>
          <p:nvPr>
            <p:ph type="ftr" sz="quarter" idx="11"/>
          </p:nvPr>
        </p:nvSpPr>
        <p:spPr/>
        <p:txBody>
          <a:bodyPr/>
          <a:lstStyle/>
          <a:p>
            <a:r>
              <a:rPr lang="en-US" smtClean="0"/>
              <a:t>Dr. Dev Raj Jat</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FC30067-49F8-4224-9562-38B8BAD4CDF0}" type="datetime1">
              <a:rPr lang="en-US" smtClean="0"/>
              <a:t>4/11/2020</a:t>
            </a:fld>
            <a:endParaRPr lang="en-US"/>
          </a:p>
        </p:txBody>
      </p:sp>
      <p:sp>
        <p:nvSpPr>
          <p:cNvPr id="4" name="Footer Placeholder 3"/>
          <p:cNvSpPr>
            <a:spLocks noGrp="1"/>
          </p:cNvSpPr>
          <p:nvPr>
            <p:ph type="ftr" sz="quarter" idx="11"/>
          </p:nvPr>
        </p:nvSpPr>
        <p:spPr/>
        <p:txBody>
          <a:bodyPr/>
          <a:lstStyle/>
          <a:p>
            <a:r>
              <a:rPr lang="en-US" smtClean="0"/>
              <a:t>Dr. Dev Raj Jat</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9B8191-7DAA-4CBA-9E09-7701F2962DD3}" type="datetime1">
              <a:rPr lang="en-US" smtClean="0"/>
              <a:t>4/11/2020</a:t>
            </a:fld>
            <a:endParaRPr lang="en-US"/>
          </a:p>
        </p:txBody>
      </p:sp>
      <p:sp>
        <p:nvSpPr>
          <p:cNvPr id="3" name="Footer Placeholder 2"/>
          <p:cNvSpPr>
            <a:spLocks noGrp="1"/>
          </p:cNvSpPr>
          <p:nvPr>
            <p:ph type="ftr" sz="quarter" idx="11"/>
          </p:nvPr>
        </p:nvSpPr>
        <p:spPr/>
        <p:txBody>
          <a:bodyPr/>
          <a:lstStyle/>
          <a:p>
            <a:r>
              <a:rPr lang="en-US" smtClean="0"/>
              <a:t>Dr. Dev Raj Jat</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E4C565B-978A-4EF2-AABC-5F14BCD627E6}" type="datetime1">
              <a:rPr lang="en-US" smtClean="0"/>
              <a:t>4/11/2020</a:t>
            </a:fld>
            <a:endParaRPr lang="en-US"/>
          </a:p>
        </p:txBody>
      </p:sp>
      <p:sp>
        <p:nvSpPr>
          <p:cNvPr id="6" name="Footer Placeholder 5"/>
          <p:cNvSpPr>
            <a:spLocks noGrp="1"/>
          </p:cNvSpPr>
          <p:nvPr>
            <p:ph type="ftr" sz="quarter" idx="11"/>
          </p:nvPr>
        </p:nvSpPr>
        <p:spPr/>
        <p:txBody>
          <a:bodyPr/>
          <a:lstStyle/>
          <a:p>
            <a:r>
              <a:rPr lang="en-US" smtClean="0"/>
              <a:t>Dr. Dev Raj Jat</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326F12E-42D0-4041-AAF8-0197433A2469}" type="datetime1">
              <a:rPr lang="en-US" smtClean="0"/>
              <a:t>4/11/2020</a:t>
            </a:fld>
            <a:endParaRPr lang="en-US"/>
          </a:p>
        </p:txBody>
      </p:sp>
      <p:sp>
        <p:nvSpPr>
          <p:cNvPr id="6" name="Footer Placeholder 5"/>
          <p:cNvSpPr>
            <a:spLocks noGrp="1"/>
          </p:cNvSpPr>
          <p:nvPr>
            <p:ph type="ftr" sz="quarter" idx="11"/>
          </p:nvPr>
        </p:nvSpPr>
        <p:spPr/>
        <p:txBody>
          <a:bodyPr/>
          <a:lstStyle/>
          <a:p>
            <a:r>
              <a:rPr lang="en-US" smtClean="0"/>
              <a:t>Dr. Dev Raj Jat</a:t>
            </a:r>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26A91CA-D8AC-42EA-BEFA-67699C89F11D}" type="datetime1">
              <a:rPr lang="en-US" smtClean="0"/>
              <a:t>4/11/2020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t>Dr. Dev Raj Jat</a:t>
            </a: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ISSUE AND REDEMPTION OF</a:t>
            </a:r>
            <a:br>
              <a:rPr lang="en-US" dirty="0" smtClean="0"/>
            </a:br>
            <a:r>
              <a:rPr lang="en-US" dirty="0" smtClean="0"/>
              <a:t>DEBENTURES</a:t>
            </a:r>
            <a:endParaRPr lang="en-US" dirty="0"/>
          </a:p>
        </p:txBody>
      </p:sp>
      <p:sp>
        <p:nvSpPr>
          <p:cNvPr id="3" name="Subtitle 2"/>
          <p:cNvSpPr>
            <a:spLocks noGrp="1"/>
          </p:cNvSpPr>
          <p:nvPr>
            <p:ph type="subTitle" idx="1"/>
          </p:nvPr>
        </p:nvSpPr>
        <p:spPr/>
        <p:txBody>
          <a:bodyPr/>
          <a:lstStyle/>
          <a:p>
            <a:r>
              <a:rPr lang="en-IN" dirty="0" smtClean="0"/>
              <a:t>   </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a:p>
        </p:txBody>
      </p:sp>
      <p:sp>
        <p:nvSpPr>
          <p:cNvPr id="5" name="Footer Placeholder 4"/>
          <p:cNvSpPr>
            <a:spLocks noGrp="1"/>
          </p:cNvSpPr>
          <p:nvPr>
            <p:ph type="ftr" sz="quarter" idx="11"/>
          </p:nvPr>
        </p:nvSpPr>
        <p:spPr/>
        <p:txBody>
          <a:bodyPr/>
          <a:lstStyle/>
          <a:p>
            <a:r>
              <a:rPr lang="en-US" smtClean="0"/>
              <a:t>Dr. Dev Raj Jat</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Issue of Debentures</a:t>
            </a:r>
            <a:endParaRPr lang="en-US" dirty="0"/>
          </a:p>
        </p:txBody>
      </p:sp>
      <p:sp>
        <p:nvSpPr>
          <p:cNvPr id="3" name="Content Placeholder 2"/>
          <p:cNvSpPr>
            <a:spLocks noGrp="1"/>
          </p:cNvSpPr>
          <p:nvPr>
            <p:ph idx="1"/>
          </p:nvPr>
        </p:nvSpPr>
        <p:spPr/>
        <p:txBody>
          <a:bodyPr/>
          <a:lstStyle/>
          <a:p>
            <a:pPr algn="just"/>
            <a:r>
              <a:rPr lang="en-US" dirty="0" smtClean="0"/>
              <a:t>The procedure and accounting entries for the issue of debenture are, more or less, the same as those for  the issue of  shares. Like shares, the money on debentures may	be collected in installments and they can be issued at par, at a premium or at a discount. They can also be issued for consideration other than cash. Let us now study the accounting  entries passed in different situations.</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
        <p:nvSpPr>
          <p:cNvPr id="5" name="Footer Placeholder 4"/>
          <p:cNvSpPr>
            <a:spLocks noGrp="1"/>
          </p:cNvSpPr>
          <p:nvPr>
            <p:ph type="ftr" sz="quarter" idx="11"/>
          </p:nvPr>
        </p:nvSpPr>
        <p:spPr/>
        <p:txBody>
          <a:bodyPr/>
          <a:lstStyle/>
          <a:p>
            <a:r>
              <a:rPr lang="en-US" smtClean="0"/>
              <a:t>Dr. Dev Raj Jat</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When debentures are issued for consideration other than cash</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When debentures are issued for consideration other than cash say, for payment to vendors for purchase of some fixed assets, they will be fully paid up and the     journal entry passed is as follows:-</a:t>
            </a:r>
          </a:p>
          <a:p>
            <a:pPr>
              <a:buNone/>
            </a:pPr>
            <a:endParaRPr lang="en-US" dirty="0" smtClean="0"/>
          </a:p>
          <a:p>
            <a:pPr>
              <a:buNone/>
            </a:pPr>
            <a:r>
              <a:rPr lang="en-US" dirty="0" smtClean="0"/>
              <a:t>		Vendors	Dr.</a:t>
            </a:r>
          </a:p>
          <a:p>
            <a:pPr>
              <a:buNone/>
            </a:pPr>
            <a:r>
              <a:rPr lang="en-US" dirty="0" smtClean="0"/>
              <a:t>		</a:t>
            </a:r>
            <a:r>
              <a:rPr lang="en-US" dirty="0" smtClean="0"/>
              <a:t>To </a:t>
            </a:r>
            <a:r>
              <a:rPr lang="en-US" dirty="0" smtClean="0"/>
              <a:t>Debentures </a:t>
            </a:r>
          </a:p>
          <a:p>
            <a:pPr>
              <a:buNone/>
            </a:pPr>
            <a:r>
              <a:rPr lang="en-US" dirty="0" smtClean="0"/>
              <a:t>		(….  debentures of Rs……per deb. issued to 		vendors)</a:t>
            </a:r>
          </a:p>
          <a:p>
            <a:pPr>
              <a:buNone/>
            </a:pPr>
            <a:r>
              <a:rPr lang="en-US" dirty="0" smtClean="0"/>
              <a:t> </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
        <p:nvSpPr>
          <p:cNvPr id="5" name="Footer Placeholder 4"/>
          <p:cNvSpPr>
            <a:spLocks noGrp="1"/>
          </p:cNvSpPr>
          <p:nvPr>
            <p:ph type="ftr" sz="quarter" idx="11"/>
          </p:nvPr>
        </p:nvSpPr>
        <p:spPr/>
        <p:txBody>
          <a:bodyPr/>
          <a:lstStyle/>
          <a:p>
            <a:r>
              <a:rPr lang="en-US" smtClean="0"/>
              <a:t>Dr. Dev Raj Jat</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t>
            </a:r>
            <a:endParaRPr lang="en-US" dirty="0"/>
          </a:p>
        </p:txBody>
      </p:sp>
      <p:sp>
        <p:nvSpPr>
          <p:cNvPr id="3" name="Content Placeholder 2"/>
          <p:cNvSpPr>
            <a:spLocks noGrp="1"/>
          </p:cNvSpPr>
          <p:nvPr>
            <p:ph idx="1"/>
          </p:nvPr>
        </p:nvSpPr>
        <p:spPr>
          <a:xfrm>
            <a:off x="457200" y="1143000"/>
            <a:ext cx="8229600" cy="5181600"/>
          </a:xfrm>
        </p:spPr>
        <p:txBody>
          <a:bodyPr/>
          <a:lstStyle/>
          <a:p>
            <a:pPr marL="274320" lvl="2" indent="-274320">
              <a:buClr>
                <a:schemeClr val="accent3"/>
              </a:buClr>
              <a:buSzPct val="95000"/>
            </a:pPr>
            <a:r>
              <a:rPr lang="en-US" sz="2400" b="1" dirty="0" smtClean="0"/>
              <a:t>When Debentures are Issued for Cash</a:t>
            </a:r>
          </a:p>
          <a:p>
            <a:pPr marL="274320" lvl="2" indent="-274320">
              <a:buClr>
                <a:schemeClr val="accent3"/>
              </a:buClr>
              <a:buSzPct val="95000"/>
              <a:buNone/>
            </a:pPr>
            <a:endParaRPr lang="en-US" sz="2400" b="1" dirty="0" smtClean="0"/>
          </a:p>
          <a:p>
            <a:pPr algn="just">
              <a:buNone/>
            </a:pPr>
            <a:r>
              <a:rPr lang="en-US" dirty="0" smtClean="0"/>
              <a:t>	When debentures are issued for cash, they may be issued at par, at a premium or at a discount, and the money may  be collected in installments .	</a:t>
            </a:r>
            <a:r>
              <a:rPr lang="en-US" b="1" dirty="0" smtClean="0"/>
              <a:t>In practice, however, the debentures are usually issued at par and money is collected in two installments  </a:t>
            </a:r>
            <a:r>
              <a:rPr lang="en-US" b="1" dirty="0" err="1" smtClean="0"/>
              <a:t>i.e</a:t>
            </a:r>
            <a:r>
              <a:rPr lang="en-US" b="1" dirty="0" smtClean="0"/>
              <a:t> </a:t>
            </a:r>
            <a:r>
              <a:rPr lang="en-US" dirty="0" smtClean="0"/>
              <a:t>on application and on allotment. Hence, the journal entries made are as follows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sp>
        <p:nvSpPr>
          <p:cNvPr id="5" name="Footer Placeholder 4"/>
          <p:cNvSpPr>
            <a:spLocks noGrp="1"/>
          </p:cNvSpPr>
          <p:nvPr>
            <p:ph type="ftr" sz="quarter" idx="11"/>
          </p:nvPr>
        </p:nvSpPr>
        <p:spPr/>
        <p:txBody>
          <a:bodyPr/>
          <a:lstStyle/>
          <a:p>
            <a:r>
              <a:rPr lang="en-US" smtClean="0"/>
              <a:t>Dr. Dev Raj Jat</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t>
            </a:r>
            <a:endParaRPr lang="en-US" dirty="0"/>
          </a:p>
        </p:txBody>
      </p:sp>
      <p:sp>
        <p:nvSpPr>
          <p:cNvPr id="3" name="Content Placeholder 2"/>
          <p:cNvSpPr>
            <a:spLocks noGrp="1"/>
          </p:cNvSpPr>
          <p:nvPr>
            <p:ph idx="1"/>
          </p:nvPr>
        </p:nvSpPr>
        <p:spPr>
          <a:xfrm>
            <a:off x="457200" y="228600"/>
            <a:ext cx="8229600" cy="6096000"/>
          </a:xfrm>
        </p:spPr>
        <p:txBody>
          <a:bodyPr>
            <a:normAutofit fontScale="85000" lnSpcReduction="20000"/>
          </a:bodyPr>
          <a:lstStyle/>
          <a:p>
            <a:pPr lvl="0">
              <a:buNone/>
            </a:pPr>
            <a:r>
              <a:rPr lang="en-US" dirty="0" smtClean="0"/>
              <a:t>		Bank  A/c	 Dr.</a:t>
            </a:r>
          </a:p>
          <a:p>
            <a:pPr>
              <a:buNone/>
            </a:pPr>
            <a:r>
              <a:rPr lang="en-US" dirty="0" smtClean="0"/>
              <a:t>		To Debenture Application A/c</a:t>
            </a:r>
          </a:p>
          <a:p>
            <a:pPr>
              <a:buNone/>
            </a:pPr>
            <a:r>
              <a:rPr lang="en-US" dirty="0" smtClean="0"/>
              <a:t>		(Application money received on  …….	debentures at Rs …	per debt.)</a:t>
            </a:r>
          </a:p>
          <a:p>
            <a:pPr>
              <a:buNone/>
            </a:pPr>
            <a:endParaRPr lang="en-US" dirty="0" smtClean="0"/>
          </a:p>
          <a:p>
            <a:pPr lvl="0">
              <a:buNone/>
            </a:pPr>
            <a:r>
              <a:rPr lang="en-US" dirty="0" smtClean="0"/>
              <a:t>		Debenture Application A/c	Dr. </a:t>
            </a:r>
          </a:p>
          <a:p>
            <a:pPr lvl="0">
              <a:buNone/>
            </a:pPr>
            <a:r>
              <a:rPr lang="en-US" dirty="0" smtClean="0"/>
              <a:t>		To Debenture  A/c</a:t>
            </a:r>
          </a:p>
          <a:p>
            <a:pPr>
              <a:buNone/>
            </a:pPr>
            <a:r>
              <a:rPr lang="en-US" dirty="0" smtClean="0"/>
              <a:t>		 (…..Debentures allotted as per Board's Resolution 	no..... 	Dated………	and application money adjusted)</a:t>
            </a:r>
          </a:p>
          <a:p>
            <a:pPr lvl="0">
              <a:buNone/>
            </a:pPr>
            <a:r>
              <a:rPr lang="en-US" dirty="0" smtClean="0"/>
              <a:t>		</a:t>
            </a:r>
          </a:p>
          <a:p>
            <a:pPr lvl="0">
              <a:buNone/>
            </a:pPr>
            <a:r>
              <a:rPr lang="en-US" dirty="0" smtClean="0"/>
              <a:t>		Debenture Allotment A/c	Dr.</a:t>
            </a:r>
          </a:p>
          <a:p>
            <a:pPr>
              <a:buNone/>
            </a:pPr>
            <a:r>
              <a:rPr lang="en-US" dirty="0" smtClean="0"/>
              <a:t>		To Debentures A/c</a:t>
            </a:r>
          </a:p>
          <a:p>
            <a:pPr>
              <a:buNone/>
            </a:pPr>
            <a:r>
              <a:rPr lang="en-US" dirty="0" smtClean="0"/>
              <a:t>		(Allotment money due on allotment of …….	debentures	Rs …..	per debenture)</a:t>
            </a:r>
          </a:p>
          <a:p>
            <a:pPr>
              <a:buNone/>
            </a:pPr>
            <a:r>
              <a:rPr lang="en-US" dirty="0" smtClean="0"/>
              <a:t/>
            </a:r>
            <a:br>
              <a:rPr lang="en-US" dirty="0" smtClean="0"/>
            </a:br>
            <a:r>
              <a:rPr lang="en-US" dirty="0" smtClean="0"/>
              <a:t>	Bank A/c Dr</a:t>
            </a:r>
          </a:p>
          <a:p>
            <a:pPr>
              <a:buNone/>
            </a:pPr>
            <a:r>
              <a:rPr lang="en-IN" dirty="0" smtClean="0"/>
              <a:t>		To Debentures Allotment A/c</a:t>
            </a:r>
          </a:p>
          <a:p>
            <a:pPr>
              <a:buNone/>
            </a:pPr>
            <a:r>
              <a:rPr lang="en-IN" dirty="0" smtClean="0"/>
              <a:t>		(Allotment money received )</a:t>
            </a:r>
            <a:endParaRPr lang="en-US" dirty="0" smtClean="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
        <p:nvSpPr>
          <p:cNvPr id="5" name="Footer Placeholder 4"/>
          <p:cNvSpPr>
            <a:spLocks noGrp="1"/>
          </p:cNvSpPr>
          <p:nvPr>
            <p:ph type="ftr" sz="quarter" idx="11"/>
          </p:nvPr>
        </p:nvSpPr>
        <p:spPr/>
        <p:txBody>
          <a:bodyPr/>
          <a:lstStyle/>
          <a:p>
            <a:r>
              <a:rPr lang="en-US" smtClean="0"/>
              <a:t>Dr. Dev Raj Jat</a:t>
            </a: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t>
            </a:r>
            <a:endParaRPr lang="en-US" dirty="0"/>
          </a:p>
        </p:txBody>
      </p:sp>
      <p:sp>
        <p:nvSpPr>
          <p:cNvPr id="3" name="Content Placeholder 2"/>
          <p:cNvSpPr>
            <a:spLocks noGrp="1"/>
          </p:cNvSpPr>
          <p:nvPr>
            <p:ph idx="1"/>
          </p:nvPr>
        </p:nvSpPr>
        <p:spPr>
          <a:xfrm>
            <a:off x="457200" y="304800"/>
            <a:ext cx="8229600" cy="6019800"/>
          </a:xfrm>
        </p:spPr>
        <p:txBody>
          <a:bodyPr>
            <a:normAutofit fontScale="92500" lnSpcReduction="10000"/>
          </a:bodyPr>
          <a:lstStyle/>
          <a:p>
            <a:pPr>
              <a:buNone/>
            </a:pPr>
            <a:r>
              <a:rPr lang="en-IN" dirty="0" smtClean="0"/>
              <a:t>	If issue at par-</a:t>
            </a:r>
          </a:p>
          <a:p>
            <a:pPr>
              <a:buNone/>
            </a:pPr>
            <a:r>
              <a:rPr lang="en-IN" dirty="0" smtClean="0"/>
              <a:t>		Bank A/c Dr.</a:t>
            </a:r>
          </a:p>
          <a:p>
            <a:pPr>
              <a:buNone/>
            </a:pPr>
            <a:r>
              <a:rPr lang="en-IN" dirty="0" smtClean="0"/>
              <a:t>		To Debentures A/c</a:t>
            </a:r>
          </a:p>
          <a:p>
            <a:pPr>
              <a:buNone/>
            </a:pPr>
            <a:r>
              <a:rPr lang="en-IN" dirty="0" smtClean="0"/>
              <a:t>		( Debentures issued at par)</a:t>
            </a:r>
          </a:p>
          <a:p>
            <a:pPr>
              <a:buNone/>
            </a:pPr>
            <a:r>
              <a:rPr lang="en-IN" dirty="0" smtClean="0"/>
              <a:t>	If issue at premium-</a:t>
            </a:r>
          </a:p>
          <a:p>
            <a:pPr>
              <a:buNone/>
            </a:pPr>
            <a:r>
              <a:rPr lang="en-IN" dirty="0" smtClean="0"/>
              <a:t>		Bank A/c Dr.</a:t>
            </a:r>
          </a:p>
          <a:p>
            <a:pPr>
              <a:buNone/>
            </a:pPr>
            <a:r>
              <a:rPr lang="en-IN" dirty="0" smtClean="0"/>
              <a:t>		To Debentures</a:t>
            </a:r>
          </a:p>
          <a:p>
            <a:pPr>
              <a:buNone/>
            </a:pPr>
            <a:r>
              <a:rPr lang="en-IN" dirty="0" smtClean="0"/>
              <a:t>		To Securities Premium</a:t>
            </a:r>
          </a:p>
          <a:p>
            <a:pPr>
              <a:buNone/>
            </a:pPr>
            <a:r>
              <a:rPr lang="en-IN" dirty="0" smtClean="0"/>
              <a:t>		( Debentures issued at premium)</a:t>
            </a:r>
          </a:p>
          <a:p>
            <a:pPr>
              <a:buNone/>
            </a:pPr>
            <a:r>
              <a:rPr lang="en-IN" dirty="0" smtClean="0"/>
              <a:t>	If issue at Discount-</a:t>
            </a:r>
          </a:p>
          <a:p>
            <a:pPr>
              <a:buNone/>
            </a:pPr>
            <a:r>
              <a:rPr lang="en-IN" dirty="0" smtClean="0"/>
              <a:t>		Bank A/c Dr.</a:t>
            </a:r>
          </a:p>
          <a:p>
            <a:pPr>
              <a:buNone/>
            </a:pPr>
            <a:r>
              <a:rPr lang="en-IN" dirty="0" smtClean="0"/>
              <a:t>		Discount on issue of Debentures A/c</a:t>
            </a:r>
          </a:p>
          <a:p>
            <a:pPr>
              <a:buNone/>
            </a:pPr>
            <a:r>
              <a:rPr lang="en-IN" dirty="0" smtClean="0"/>
              <a:t>		To Debentures A/c</a:t>
            </a:r>
          </a:p>
          <a:p>
            <a:pPr>
              <a:buNone/>
            </a:pPr>
            <a:r>
              <a:rPr lang="en-IN" dirty="0" smtClean="0"/>
              <a:t>		( Debentures issued at discount)</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sp>
        <p:nvSpPr>
          <p:cNvPr id="5" name="Footer Placeholder 4"/>
          <p:cNvSpPr>
            <a:spLocks noGrp="1"/>
          </p:cNvSpPr>
          <p:nvPr>
            <p:ph type="ftr" sz="quarter" idx="11"/>
          </p:nvPr>
        </p:nvSpPr>
        <p:spPr/>
        <p:txBody>
          <a:bodyPr/>
          <a:lstStyle/>
          <a:p>
            <a:r>
              <a:rPr lang="en-US" smtClean="0"/>
              <a:t>Dr. Dev Raj Jat</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pPr lvl="2" algn="l" rtl="0">
              <a:spcBef>
                <a:spcPct val="0"/>
              </a:spcBef>
            </a:pPr>
            <a:r>
              <a:rPr lang="en-US" b="1" dirty="0"/>
              <a:t>Issue of Debentures as a Collateral Security</a:t>
            </a:r>
            <a:r>
              <a:rPr lang="en-US" sz="1400" dirty="0"/>
              <a:t/>
            </a:r>
            <a:br>
              <a:rPr lang="en-US" sz="1400" dirty="0"/>
            </a:br>
            <a:endParaRPr lang="en-US" dirty="0"/>
          </a:p>
        </p:txBody>
      </p:sp>
      <p:sp>
        <p:nvSpPr>
          <p:cNvPr id="3" name="Content Placeholder 2"/>
          <p:cNvSpPr>
            <a:spLocks noGrp="1"/>
          </p:cNvSpPr>
          <p:nvPr>
            <p:ph idx="1"/>
          </p:nvPr>
        </p:nvSpPr>
        <p:spPr>
          <a:xfrm>
            <a:off x="457200" y="685800"/>
            <a:ext cx="8229600" cy="5638800"/>
          </a:xfrm>
        </p:spPr>
        <p:txBody>
          <a:bodyPr>
            <a:normAutofit fontScale="92500" lnSpcReduction="20000"/>
          </a:bodyPr>
          <a:lstStyle/>
          <a:p>
            <a:pPr algn="just"/>
            <a:r>
              <a:rPr lang="en-US" dirty="0" smtClean="0"/>
              <a:t>Issue of debentures as a collateral security means the issue of debentures as secondary security against some loan taken by the company. If the loan is paid back, those debentures are returned to the company. If the lender's claim is not fully satisfied by the sale proceeds of the principal security, the lender will claim the remaining balance of his claim against these debentures issued as collateral security. There are two methods of recording the issue of debentures as a collateral security. Under the first method, no entry is made for such issue but only a note is given in the Balance Sheet regarding debentures issued as collateral security. Under the second method, an accounting entry is made for the issue by debiting the Debentures  Suspense  Account and crediting the Debentures Account. </a:t>
            </a:r>
          </a:p>
          <a:p>
            <a:pPr algn="just">
              <a:buNone/>
            </a:pPr>
            <a:r>
              <a:rPr lang="en-US" dirty="0" smtClean="0"/>
              <a:t/>
            </a:r>
            <a:br>
              <a:rPr lang="en-US" dirty="0" smtClean="0"/>
            </a:br>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sp>
        <p:nvSpPr>
          <p:cNvPr id="5" name="Footer Placeholder 4"/>
          <p:cNvSpPr>
            <a:spLocks noGrp="1"/>
          </p:cNvSpPr>
          <p:nvPr>
            <p:ph type="ftr" sz="quarter" idx="11"/>
          </p:nvPr>
        </p:nvSpPr>
        <p:spPr/>
        <p:txBody>
          <a:bodyPr/>
          <a:lstStyle/>
          <a:p>
            <a:r>
              <a:rPr lang="en-US" smtClean="0"/>
              <a:t>Dr. Dev Raj Jat</a:t>
            </a: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381000"/>
          </a:xfrm>
        </p:spPr>
        <p:txBody>
          <a:bodyPr/>
          <a:lstStyle/>
          <a:p>
            <a:pPr lvl="2"/>
            <a:r>
              <a:rPr lang="en-US" b="1" dirty="0"/>
              <a:t>Debentures Issued at Different Terms</a:t>
            </a:r>
          </a:p>
        </p:txBody>
      </p:sp>
      <p:sp>
        <p:nvSpPr>
          <p:cNvPr id="3" name="Content Placeholder 2"/>
          <p:cNvSpPr>
            <a:spLocks noGrp="1"/>
          </p:cNvSpPr>
          <p:nvPr>
            <p:ph idx="1"/>
          </p:nvPr>
        </p:nvSpPr>
        <p:spPr>
          <a:xfrm>
            <a:off x="457200" y="1066800"/>
            <a:ext cx="8229600" cy="5257800"/>
          </a:xfrm>
        </p:spPr>
        <p:txBody>
          <a:bodyPr/>
          <a:lstStyle/>
          <a:p>
            <a:pPr algn="just"/>
            <a:r>
              <a:rPr lang="en-US" dirty="0" smtClean="0"/>
              <a:t>A company may issue debentures at different terms. These terms may not only relate to the issue of debentures but also to their redemption. For example, just as the issue can be made at par, at a premium or at a discount, the redemption can also be stipulated at par, at a premium or at a discount. In practice, however, the redemption is never made at a discount. Thus, combining such terms of issue and redemption of debentures, the following five possibilities are commonly found in practice.</a:t>
            </a:r>
          </a:p>
          <a:p>
            <a:pPr>
              <a:buNone/>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a:p>
        </p:txBody>
      </p:sp>
      <p:sp>
        <p:nvSpPr>
          <p:cNvPr id="5" name="Footer Placeholder 4"/>
          <p:cNvSpPr>
            <a:spLocks noGrp="1"/>
          </p:cNvSpPr>
          <p:nvPr>
            <p:ph type="ftr" sz="quarter" idx="11"/>
          </p:nvPr>
        </p:nvSpPr>
        <p:spPr/>
        <p:txBody>
          <a:bodyPr/>
          <a:lstStyle/>
          <a:p>
            <a:r>
              <a:rPr lang="en-US" smtClean="0"/>
              <a:t>Dr. Dev Raj Jat</a:t>
            </a: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t>
            </a:r>
            <a:endParaRPr lang="en-US" dirty="0"/>
          </a:p>
        </p:txBody>
      </p:sp>
      <p:sp>
        <p:nvSpPr>
          <p:cNvPr id="3" name="Content Placeholder 2"/>
          <p:cNvSpPr>
            <a:spLocks noGrp="1"/>
          </p:cNvSpPr>
          <p:nvPr>
            <p:ph idx="1"/>
          </p:nvPr>
        </p:nvSpPr>
        <p:spPr>
          <a:xfrm>
            <a:off x="457200" y="533400"/>
            <a:ext cx="8229600" cy="5791200"/>
          </a:xfrm>
        </p:spPr>
        <p:txBody>
          <a:bodyPr>
            <a:normAutofit fontScale="85000" lnSpcReduction="20000"/>
          </a:bodyPr>
          <a:lstStyle/>
          <a:p>
            <a:pPr>
              <a:buNone/>
            </a:pPr>
            <a:r>
              <a:rPr lang="en-US" dirty="0" smtClean="0"/>
              <a:t>		 1. Debentures issued at par and redeemable at par</a:t>
            </a:r>
          </a:p>
          <a:p>
            <a:pPr>
              <a:buNone/>
            </a:pPr>
            <a:r>
              <a:rPr lang="en-IN" dirty="0" smtClean="0"/>
              <a:t>			Bank A/c Dr.</a:t>
            </a:r>
          </a:p>
          <a:p>
            <a:pPr>
              <a:buNone/>
            </a:pPr>
            <a:r>
              <a:rPr lang="en-IN" dirty="0" smtClean="0"/>
              <a:t>			To Debentures A/c</a:t>
            </a:r>
            <a:r>
              <a:rPr lang="en-US" dirty="0" smtClean="0"/>
              <a:t> </a:t>
            </a:r>
          </a:p>
          <a:p>
            <a:pPr>
              <a:buNone/>
            </a:pPr>
            <a:endParaRPr lang="en-US" dirty="0" smtClean="0"/>
          </a:p>
          <a:p>
            <a:pPr>
              <a:buNone/>
            </a:pPr>
            <a:r>
              <a:rPr lang="en-US" dirty="0" smtClean="0"/>
              <a:t>		  2.Debentures issued at a premium and 	      	     	       redeemable at par. </a:t>
            </a:r>
          </a:p>
          <a:p>
            <a:pPr>
              <a:buNone/>
            </a:pPr>
            <a:r>
              <a:rPr lang="en-IN" dirty="0" smtClean="0"/>
              <a:t>			Bank A/c Dr.</a:t>
            </a:r>
          </a:p>
          <a:p>
            <a:pPr>
              <a:buNone/>
            </a:pPr>
            <a:r>
              <a:rPr lang="en-IN" dirty="0" smtClean="0"/>
              <a:t>			To Debentures A/c</a:t>
            </a:r>
          </a:p>
          <a:p>
            <a:pPr>
              <a:buNone/>
            </a:pPr>
            <a:r>
              <a:rPr lang="en-IN" dirty="0" smtClean="0"/>
              <a:t>			To Securities premium A/c</a:t>
            </a:r>
          </a:p>
          <a:p>
            <a:pPr>
              <a:buNone/>
            </a:pPr>
            <a:endParaRPr lang="en-US" dirty="0" smtClean="0"/>
          </a:p>
          <a:p>
            <a:pPr>
              <a:buNone/>
            </a:pPr>
            <a:r>
              <a:rPr lang="en-US" dirty="0" smtClean="0"/>
              <a:t>		  3.Debentures issued at a discount and </a:t>
            </a:r>
          </a:p>
          <a:p>
            <a:pPr>
              <a:buNone/>
            </a:pPr>
            <a:r>
              <a:rPr lang="en-US" dirty="0" smtClean="0"/>
              <a:t>		      redeemable at par </a:t>
            </a:r>
          </a:p>
          <a:p>
            <a:pPr>
              <a:buNone/>
            </a:pPr>
            <a:r>
              <a:rPr lang="en-IN" dirty="0" smtClean="0"/>
              <a:t>			Bank A/c Dr.</a:t>
            </a:r>
          </a:p>
          <a:p>
            <a:pPr>
              <a:buNone/>
            </a:pPr>
            <a:r>
              <a:rPr lang="en-IN" dirty="0" smtClean="0"/>
              <a:t>			Discount on issue of debentures A/c Dr.</a:t>
            </a:r>
          </a:p>
          <a:p>
            <a:pPr>
              <a:buNone/>
            </a:pPr>
            <a:r>
              <a:rPr lang="en-IN" dirty="0" smtClean="0"/>
              <a:t>			To Debentures A/c</a:t>
            </a:r>
            <a:endParaRPr lang="en-US" dirty="0" smtClean="0"/>
          </a:p>
          <a:p>
            <a:pPr>
              <a:buNone/>
            </a:pPr>
            <a:endParaRPr lang="en-US" dirty="0" smtClean="0"/>
          </a:p>
          <a:p>
            <a:pPr>
              <a:buNone/>
            </a:pPr>
            <a:r>
              <a:rPr lang="en-US" dirty="0" smtClean="0"/>
              <a:t>		</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sp>
        <p:nvSpPr>
          <p:cNvPr id="5" name="Footer Placeholder 4"/>
          <p:cNvSpPr>
            <a:spLocks noGrp="1"/>
          </p:cNvSpPr>
          <p:nvPr>
            <p:ph type="ftr" sz="quarter" idx="11"/>
          </p:nvPr>
        </p:nvSpPr>
        <p:spPr/>
        <p:txBody>
          <a:bodyPr/>
          <a:lstStyle/>
          <a:p>
            <a:r>
              <a:rPr lang="en-US" smtClean="0"/>
              <a:t>Dr. Dev Raj Jat</a:t>
            </a: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t>
            </a:r>
            <a:endParaRPr lang="en-US" dirty="0"/>
          </a:p>
        </p:txBody>
      </p:sp>
      <p:sp>
        <p:nvSpPr>
          <p:cNvPr id="3" name="Content Placeholder 2"/>
          <p:cNvSpPr>
            <a:spLocks noGrp="1"/>
          </p:cNvSpPr>
          <p:nvPr>
            <p:ph idx="1"/>
          </p:nvPr>
        </p:nvSpPr>
        <p:spPr>
          <a:xfrm>
            <a:off x="457200" y="457200"/>
            <a:ext cx="8229600" cy="5867400"/>
          </a:xfrm>
        </p:spPr>
        <p:txBody>
          <a:bodyPr>
            <a:normAutofit lnSpcReduction="10000"/>
          </a:bodyPr>
          <a:lstStyle/>
          <a:p>
            <a:pPr>
              <a:buNone/>
            </a:pPr>
            <a:r>
              <a:rPr lang="en-US" dirty="0" smtClean="0"/>
              <a:t> 4. Debentures issued at par and redeemable at a</a:t>
            </a:r>
          </a:p>
          <a:p>
            <a:pPr>
              <a:buNone/>
            </a:pPr>
            <a:r>
              <a:rPr lang="en-US" dirty="0" smtClean="0"/>
              <a:t> 	   premium</a:t>
            </a:r>
          </a:p>
          <a:p>
            <a:pPr>
              <a:buNone/>
            </a:pPr>
            <a:r>
              <a:rPr lang="en-IN" dirty="0" smtClean="0"/>
              <a:t>		(a)Bank A/c Dr</a:t>
            </a:r>
          </a:p>
          <a:p>
            <a:pPr>
              <a:buNone/>
            </a:pPr>
            <a:r>
              <a:rPr lang="en-IN" dirty="0" smtClean="0"/>
              <a:t>		      To Debentures A/c</a:t>
            </a:r>
          </a:p>
          <a:p>
            <a:pPr>
              <a:buNone/>
            </a:pPr>
            <a:r>
              <a:rPr lang="en-IN" dirty="0" smtClean="0"/>
              <a:t>		(b)Loss on issue of debentures A/c Dr</a:t>
            </a:r>
          </a:p>
          <a:p>
            <a:pPr>
              <a:buNone/>
            </a:pPr>
            <a:r>
              <a:rPr lang="en-IN" dirty="0" smtClean="0"/>
              <a:t>		      To Premium on redemption of Debentures A/c</a:t>
            </a:r>
            <a:endParaRPr lang="en-US" dirty="0" smtClean="0"/>
          </a:p>
          <a:p>
            <a:pPr>
              <a:buNone/>
            </a:pPr>
            <a:r>
              <a:rPr lang="en-US" dirty="0" smtClean="0"/>
              <a:t> 5.Debentures issued at a discount and redeemable at a premium</a:t>
            </a:r>
          </a:p>
          <a:p>
            <a:pPr>
              <a:buNone/>
            </a:pPr>
            <a:r>
              <a:rPr lang="en-IN" dirty="0" smtClean="0"/>
              <a:t>		(a)Bank A/c Dr.</a:t>
            </a:r>
          </a:p>
          <a:p>
            <a:pPr>
              <a:buNone/>
            </a:pPr>
            <a:r>
              <a:rPr lang="en-IN" dirty="0" smtClean="0"/>
              <a:t>		     loss on issue of debentures A/c Dr.</a:t>
            </a:r>
          </a:p>
          <a:p>
            <a:pPr>
              <a:buNone/>
            </a:pPr>
            <a:r>
              <a:rPr lang="en-IN" dirty="0" smtClean="0"/>
              <a:t>		      To Debentures A/c</a:t>
            </a:r>
          </a:p>
          <a:p>
            <a:pPr>
              <a:buNone/>
            </a:pPr>
            <a:r>
              <a:rPr lang="en-IN" dirty="0" smtClean="0"/>
              <a:t>		(b) Loss on issue of Debentures A/c Dr.</a:t>
            </a:r>
          </a:p>
          <a:p>
            <a:pPr>
              <a:buNone/>
            </a:pPr>
            <a:r>
              <a:rPr lang="en-IN" dirty="0" smtClean="0"/>
              <a:t>		      To Premium on redemption on debentures A/c</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sp>
        <p:nvSpPr>
          <p:cNvPr id="5" name="Footer Placeholder 4"/>
          <p:cNvSpPr>
            <a:spLocks noGrp="1"/>
          </p:cNvSpPr>
          <p:nvPr>
            <p:ph type="ftr" sz="quarter" idx="11"/>
          </p:nvPr>
        </p:nvSpPr>
        <p:spPr/>
        <p:txBody>
          <a:bodyPr/>
          <a:lstStyle/>
          <a:p>
            <a:r>
              <a:rPr lang="en-US" smtClean="0"/>
              <a:t>Dr. Dev Raj Jat</a:t>
            </a: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Redemption of Debentures</a:t>
            </a:r>
            <a:endParaRPr lang="en-US" dirty="0"/>
          </a:p>
        </p:txBody>
      </p:sp>
      <p:sp>
        <p:nvSpPr>
          <p:cNvPr id="3" name="Content Placeholder 2"/>
          <p:cNvSpPr>
            <a:spLocks noGrp="1"/>
          </p:cNvSpPr>
          <p:nvPr>
            <p:ph idx="1"/>
          </p:nvPr>
        </p:nvSpPr>
        <p:spPr/>
        <p:txBody>
          <a:bodyPr/>
          <a:lstStyle/>
          <a:p>
            <a:pPr algn="just"/>
            <a:r>
              <a:rPr lang="en-US" dirty="0" smtClean="0"/>
              <a:t>The money raised  issue of debentures is a loan to the company and must be repaid on the specified date and in the specified manner. Normally the time	and mode of repayment is indicated in the prospectus at the  time of issue of debentures by the company.</a:t>
            </a:r>
          </a:p>
          <a:p>
            <a:pPr algn="just"/>
            <a:r>
              <a:rPr lang="en-US" dirty="0" smtClean="0"/>
              <a:t>The repayment of the amount of debentures is called redemption of debentures. There are a number of ways by which the debentures can be redeemed.  These are as follows:</a:t>
            </a:r>
          </a:p>
          <a:p>
            <a:pPr algn="just"/>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sp>
        <p:nvSpPr>
          <p:cNvPr id="5" name="Footer Placeholder 4"/>
          <p:cNvSpPr>
            <a:spLocks noGrp="1"/>
          </p:cNvSpPr>
          <p:nvPr>
            <p:ph type="ftr" sz="quarter" idx="11"/>
          </p:nvPr>
        </p:nvSpPr>
        <p:spPr/>
        <p:txBody>
          <a:bodyPr/>
          <a:lstStyle/>
          <a:p>
            <a:r>
              <a:rPr lang="en-US" smtClean="0"/>
              <a:t>Dr. Dev Raj Jat</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What is Debenture?</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Issue of debentures is a method of raising loan from the public. Thus, a debenture may be defined as an instrument acknowledging a debt by a company to some person or persons which may	or may not be secured by a charge on  assets. According to </a:t>
            </a:r>
            <a:r>
              <a:rPr lang="en-US" dirty="0" err="1" smtClean="0"/>
              <a:t>Mr.Topham</a:t>
            </a:r>
            <a:r>
              <a:rPr lang="en-US" dirty="0" smtClean="0"/>
              <a:t>  "A debenture is a document given by a company as evidence of a debt to the holder usually arising out of  a loan and most commonly secured	by  a charge". Section 2(12) of the Indian Companies Act	"Debenture includes debenture stock, bonds and any other securities of the company whether constituting a charge on the company's assets or not".</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
        <p:nvSpPr>
          <p:cNvPr id="5" name="Footer Placeholder 4"/>
          <p:cNvSpPr>
            <a:spLocks noGrp="1"/>
          </p:cNvSpPr>
          <p:nvPr>
            <p:ph type="ftr" sz="quarter" idx="11"/>
          </p:nvPr>
        </p:nvSpPr>
        <p:spPr/>
        <p:txBody>
          <a:bodyPr/>
          <a:lstStyle/>
          <a:p>
            <a:r>
              <a:rPr lang="en-US" smtClean="0"/>
              <a:t>Dr. Dev Raj Jat</a:t>
            </a: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t>
            </a:r>
            <a:endParaRPr lang="en-US" dirty="0"/>
          </a:p>
        </p:txBody>
      </p:sp>
      <p:sp>
        <p:nvSpPr>
          <p:cNvPr id="3" name="Content Placeholder 2"/>
          <p:cNvSpPr>
            <a:spLocks noGrp="1"/>
          </p:cNvSpPr>
          <p:nvPr>
            <p:ph idx="1"/>
          </p:nvPr>
        </p:nvSpPr>
        <p:spPr>
          <a:xfrm>
            <a:off x="457200" y="1219200"/>
            <a:ext cx="8229600" cy="5105400"/>
          </a:xfrm>
        </p:spPr>
        <p:txBody>
          <a:bodyPr>
            <a:normAutofit/>
          </a:bodyPr>
          <a:lstStyle/>
          <a:p>
            <a:pPr algn="just"/>
            <a:r>
              <a:rPr lang="en-IN" sz="4400" dirty="0" smtClean="0"/>
              <a:t>1. 	Redemption on maturity</a:t>
            </a:r>
          </a:p>
          <a:p>
            <a:pPr algn="just"/>
            <a:r>
              <a:rPr lang="en-IN" sz="4400" dirty="0" smtClean="0"/>
              <a:t>2.	Redemption in Instalments</a:t>
            </a:r>
          </a:p>
          <a:p>
            <a:pPr algn="just"/>
            <a:r>
              <a:rPr lang="en-IN" sz="4400" dirty="0" smtClean="0"/>
              <a:t>3.	Redemption by purchase in 	the open market</a:t>
            </a:r>
          </a:p>
          <a:p>
            <a:pPr algn="just"/>
            <a:r>
              <a:rPr lang="en-IN" sz="4400" dirty="0" smtClean="0"/>
              <a:t>4.	Redemption by conversion </a:t>
            </a:r>
            <a:endParaRPr lang="en-US" sz="4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a:p>
        </p:txBody>
      </p:sp>
      <p:sp>
        <p:nvSpPr>
          <p:cNvPr id="5" name="Footer Placeholder 4"/>
          <p:cNvSpPr>
            <a:spLocks noGrp="1"/>
          </p:cNvSpPr>
          <p:nvPr>
            <p:ph type="ftr" sz="quarter" idx="11"/>
          </p:nvPr>
        </p:nvSpPr>
        <p:spPr/>
        <p:txBody>
          <a:bodyPr/>
          <a:lstStyle/>
          <a:p>
            <a:r>
              <a:rPr lang="en-US" smtClean="0"/>
              <a:t>Dr. Dev Raj Jat</a:t>
            </a: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lstStyle/>
          <a:p>
            <a:pPr lvl="2" algn="l" rtl="0">
              <a:spcBef>
                <a:spcPct val="0"/>
              </a:spcBef>
            </a:pPr>
            <a:r>
              <a:rPr lang="en-US" b="1" dirty="0"/>
              <a:t>Redemption on Maturity</a:t>
            </a:r>
            <a:br>
              <a:rPr lang="en-US" b="1" dirty="0"/>
            </a:br>
            <a:endParaRPr lang="en-US" dirty="0"/>
          </a:p>
        </p:txBody>
      </p:sp>
      <p:sp>
        <p:nvSpPr>
          <p:cNvPr id="3" name="Content Placeholder 2"/>
          <p:cNvSpPr>
            <a:spLocks noGrp="1"/>
          </p:cNvSpPr>
          <p:nvPr>
            <p:ph idx="1"/>
          </p:nvPr>
        </p:nvSpPr>
        <p:spPr>
          <a:xfrm>
            <a:off x="457200" y="381000"/>
            <a:ext cx="8229600" cy="5943600"/>
          </a:xfrm>
        </p:spPr>
        <p:txBody>
          <a:bodyPr/>
          <a:lstStyle/>
          <a:p>
            <a:pPr algn="just"/>
            <a:r>
              <a:rPr lang="en-US" dirty="0" smtClean="0"/>
              <a:t>As mentioned earlier, the debentures are issued for a specified period of time. After the expiry of that period, the amount of debenture is to be paid back. The debentures may be redeemed at par or at a premium. The entries are as follows:</a:t>
            </a:r>
          </a:p>
          <a:p>
            <a:pPr lvl="0" algn="just"/>
            <a:r>
              <a:rPr lang="en-US" b="1" dirty="0" smtClean="0"/>
              <a:t>When redeemed at par</a:t>
            </a:r>
          </a:p>
          <a:p>
            <a:pPr>
              <a:buNone/>
            </a:pPr>
            <a:r>
              <a:rPr lang="en-US" dirty="0" smtClean="0"/>
              <a:t>		Debentures A/c Dr.</a:t>
            </a:r>
          </a:p>
          <a:p>
            <a:pPr>
              <a:buNone/>
            </a:pPr>
            <a:r>
              <a:rPr lang="en-US" dirty="0" smtClean="0"/>
              <a:t>		To Bank A/c</a:t>
            </a:r>
          </a:p>
          <a:p>
            <a:pPr lvl="0"/>
            <a:r>
              <a:rPr lang="en-US" b="1" dirty="0" smtClean="0"/>
              <a:t>When redeemed at a premium</a:t>
            </a:r>
          </a:p>
          <a:p>
            <a:pPr>
              <a:buNone/>
            </a:pPr>
            <a:r>
              <a:rPr lang="en-US" dirty="0" smtClean="0"/>
              <a:t>		Debentures A/c  Dr.</a:t>
            </a:r>
          </a:p>
          <a:p>
            <a:pPr>
              <a:buNone/>
            </a:pPr>
            <a:r>
              <a:rPr lang="en-US" dirty="0" smtClean="0"/>
              <a:t>		Premium on Redemption of Deb. A/c  Dr.</a:t>
            </a:r>
          </a:p>
          <a:p>
            <a:pPr>
              <a:buNone/>
            </a:pPr>
            <a:r>
              <a:rPr lang="en-US" dirty="0" smtClean="0"/>
              <a:t>		To Bank  A/c</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a:p>
        </p:txBody>
      </p:sp>
      <p:sp>
        <p:nvSpPr>
          <p:cNvPr id="5" name="Footer Placeholder 4"/>
          <p:cNvSpPr>
            <a:spLocks noGrp="1"/>
          </p:cNvSpPr>
          <p:nvPr>
            <p:ph type="ftr" sz="quarter" idx="11"/>
          </p:nvPr>
        </p:nvSpPr>
        <p:spPr/>
        <p:txBody>
          <a:bodyPr/>
          <a:lstStyle/>
          <a:p>
            <a:r>
              <a:rPr lang="en-US" smtClean="0"/>
              <a:t>Dr. Dev Raj Jat</a:t>
            </a:r>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066800"/>
          </a:xfrm>
        </p:spPr>
        <p:txBody>
          <a:bodyPr>
            <a:normAutofit fontScale="90000"/>
          </a:bodyPr>
          <a:lstStyle/>
          <a:p>
            <a:r>
              <a:rPr lang="en-IN" dirty="0" smtClean="0"/>
              <a:t>Debentures Redemption Reserve</a:t>
            </a:r>
            <a:endParaRPr lang="en-US" dirty="0"/>
          </a:p>
        </p:txBody>
      </p:sp>
      <p:sp>
        <p:nvSpPr>
          <p:cNvPr id="3" name="Content Placeholder 2"/>
          <p:cNvSpPr>
            <a:spLocks noGrp="1"/>
          </p:cNvSpPr>
          <p:nvPr>
            <p:ph idx="1"/>
          </p:nvPr>
        </p:nvSpPr>
        <p:spPr>
          <a:xfrm>
            <a:off x="457200" y="838200"/>
            <a:ext cx="8229600" cy="5486400"/>
          </a:xfrm>
        </p:spPr>
        <p:txBody>
          <a:bodyPr/>
          <a:lstStyle/>
          <a:p>
            <a:r>
              <a:rPr lang="en-US" dirty="0" smtClean="0"/>
              <a:t>The journal entry for the transfer will be</a:t>
            </a:r>
          </a:p>
          <a:p>
            <a:pPr>
              <a:buNone/>
            </a:pPr>
            <a:r>
              <a:rPr lang="en-US" dirty="0" smtClean="0"/>
              <a:t>			Profit &amp; Loss Appropriation A/c	Dr.</a:t>
            </a:r>
          </a:p>
          <a:p>
            <a:pPr>
              <a:buNone/>
            </a:pPr>
            <a:r>
              <a:rPr lang="en-US" dirty="0" smtClean="0"/>
              <a:t>			To Debenture Redemption Reserve A/c</a:t>
            </a:r>
          </a:p>
          <a:p>
            <a:pPr algn="just">
              <a:buNone/>
            </a:pPr>
            <a:r>
              <a:rPr lang="en-US" b="1" dirty="0" smtClean="0"/>
              <a:t>	</a:t>
            </a:r>
            <a:r>
              <a:rPr lang="en-US" dirty="0" smtClean="0"/>
              <a:t>After the debentures are redeemed, the balance of Debentures Redemption Reserve shall be transferred to General Reserve by passing the following entry :-</a:t>
            </a:r>
          </a:p>
          <a:p>
            <a:pPr>
              <a:buNone/>
            </a:pPr>
            <a:r>
              <a:rPr lang="en-US" dirty="0" smtClean="0"/>
              <a:t/>
            </a:r>
            <a:br>
              <a:rPr lang="en-US" dirty="0" smtClean="0"/>
            </a:br>
            <a:r>
              <a:rPr lang="en-US" dirty="0" smtClean="0"/>
              <a:t>	Debenture Redemption Reserve A/c	Dr.</a:t>
            </a:r>
          </a:p>
          <a:p>
            <a:pPr>
              <a:buNone/>
            </a:pPr>
            <a:r>
              <a:rPr lang="en-US" dirty="0" smtClean="0"/>
              <a:t>		To General Reserve A/c</a:t>
            </a:r>
          </a:p>
          <a:p>
            <a:pPr>
              <a:buNone/>
            </a:pPr>
            <a:endParaRPr lang="en-US" dirty="0" smtClean="0"/>
          </a:p>
          <a:p>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22</a:t>
            </a:fld>
            <a:endParaRPr lang="en-US"/>
          </a:p>
        </p:txBody>
      </p:sp>
      <p:sp>
        <p:nvSpPr>
          <p:cNvPr id="5" name="Footer Placeholder 4"/>
          <p:cNvSpPr>
            <a:spLocks noGrp="1"/>
          </p:cNvSpPr>
          <p:nvPr>
            <p:ph type="ftr" sz="quarter" idx="11"/>
          </p:nvPr>
        </p:nvSpPr>
        <p:spPr/>
        <p:txBody>
          <a:bodyPr/>
          <a:lstStyle/>
          <a:p>
            <a:r>
              <a:rPr lang="en-US" smtClean="0"/>
              <a:t>Dr. Dev Raj Jat</a:t>
            </a:r>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IN" dirty="0" smtClean="0"/>
              <a:t>Sinking Fund Method</a:t>
            </a:r>
            <a:endParaRPr lang="en-US" dirty="0"/>
          </a:p>
        </p:txBody>
      </p:sp>
      <p:sp>
        <p:nvSpPr>
          <p:cNvPr id="3" name="Content Placeholder 2"/>
          <p:cNvSpPr>
            <a:spLocks noGrp="1"/>
          </p:cNvSpPr>
          <p:nvPr>
            <p:ph idx="1"/>
          </p:nvPr>
        </p:nvSpPr>
        <p:spPr>
          <a:xfrm>
            <a:off x="457200" y="838200"/>
            <a:ext cx="8229600" cy="5486400"/>
          </a:xfrm>
        </p:spPr>
        <p:txBody>
          <a:bodyPr>
            <a:normAutofit fontScale="92500" lnSpcReduction="10000"/>
          </a:bodyPr>
          <a:lstStyle/>
          <a:p>
            <a:pPr algn="just"/>
            <a:r>
              <a:rPr lang="en-US" dirty="0" smtClean="0"/>
              <a:t>Sinking fund method </a:t>
            </a:r>
            <a:r>
              <a:rPr lang="en-US" dirty="0" smtClean="0"/>
              <a:t>is another method </a:t>
            </a:r>
            <a:r>
              <a:rPr lang="en-US" dirty="0" smtClean="0"/>
              <a:t>by  which the debenture can </a:t>
            </a:r>
            <a:r>
              <a:rPr lang="en-US" dirty="0" smtClean="0"/>
              <a:t>be redeemed on maturity. Under this method  </a:t>
            </a:r>
            <a:r>
              <a:rPr lang="en-US" dirty="0" smtClean="0"/>
              <a:t>a </a:t>
            </a:r>
            <a:r>
              <a:rPr lang="en-US" dirty="0" smtClean="0"/>
              <a:t>fixed </a:t>
            </a:r>
            <a:r>
              <a:rPr lang="en-US" dirty="0" smtClean="0"/>
              <a:t>amount</a:t>
            </a:r>
            <a:r>
              <a:rPr lang="en-US" dirty="0" smtClean="0"/>
              <a:t>	</a:t>
            </a:r>
            <a:r>
              <a:rPr lang="en-US" dirty="0" smtClean="0"/>
              <a:t>worked  out  with the help </a:t>
            </a:r>
            <a:r>
              <a:rPr lang="en-US" dirty="0" smtClean="0"/>
              <a:t>of sinking </a:t>
            </a:r>
            <a:r>
              <a:rPr lang="en-US" dirty="0" smtClean="0"/>
              <a:t>fund table </a:t>
            </a:r>
            <a:r>
              <a:rPr lang="en-US" dirty="0" smtClean="0"/>
              <a:t>is taken from </a:t>
            </a:r>
            <a:r>
              <a:rPr lang="en-US" dirty="0" smtClean="0"/>
              <a:t>Profit &amp; Loss </a:t>
            </a:r>
            <a:r>
              <a:rPr lang="en-US" dirty="0" smtClean="0"/>
              <a:t>Appropriation Account and a  fund is created. </a:t>
            </a:r>
            <a:r>
              <a:rPr lang="en-US" dirty="0" smtClean="0"/>
              <a:t>This amount is </a:t>
            </a:r>
            <a:r>
              <a:rPr lang="en-US" dirty="0" smtClean="0"/>
              <a:t>then invested in certain	</a:t>
            </a:r>
            <a:r>
              <a:rPr lang="en-US" dirty="0" smtClean="0"/>
              <a:t> government securities</a:t>
            </a:r>
            <a:r>
              <a:rPr lang="en-US" dirty="0" smtClean="0"/>
              <a:t>. The	</a:t>
            </a:r>
            <a:r>
              <a:rPr lang="en-US" dirty="0" smtClean="0"/>
              <a:t> amount of </a:t>
            </a:r>
            <a:r>
              <a:rPr lang="en-US" dirty="0" smtClean="0"/>
              <a:t>set </a:t>
            </a:r>
            <a:r>
              <a:rPr lang="en-US" dirty="0" smtClean="0"/>
              <a:t>a side earn</a:t>
            </a:r>
            <a:r>
              <a:rPr lang="en-US" dirty="0" smtClean="0"/>
              <a:t>	a certain amount of </a:t>
            </a:r>
            <a:r>
              <a:rPr lang="en-US" dirty="0" smtClean="0"/>
              <a:t>interest, which is re-invested together  with fixed amount in </a:t>
            </a:r>
            <a:r>
              <a:rPr lang="en-US" dirty="0" smtClean="0"/>
              <a:t>the</a:t>
            </a:r>
            <a:r>
              <a:rPr lang="en-US" b="1" dirty="0" smtClean="0"/>
              <a:t> </a:t>
            </a:r>
            <a:r>
              <a:rPr lang="en-US" dirty="0" smtClean="0"/>
              <a:t>subsequent years. In the last year, the interest and the appropriated amount are	</a:t>
            </a:r>
            <a:r>
              <a:rPr lang="en-US" dirty="0" smtClean="0"/>
              <a:t>not invested on the other hand</a:t>
            </a:r>
            <a:endParaRPr lang="en-US" dirty="0" smtClean="0"/>
          </a:p>
          <a:p>
            <a:pPr algn="just">
              <a:buNone/>
            </a:pPr>
            <a:r>
              <a:rPr lang="en-US" dirty="0" smtClean="0"/>
              <a:t>	other   </a:t>
            </a:r>
            <a:r>
              <a:rPr lang="en-US" dirty="0" smtClean="0"/>
              <a:t>all </a:t>
            </a:r>
            <a:r>
              <a:rPr lang="en-US" dirty="0" smtClean="0"/>
              <a:t>investments are sold </a:t>
            </a:r>
            <a:r>
              <a:rPr lang="en-US" dirty="0" smtClean="0"/>
              <a:t>and </a:t>
            </a:r>
            <a:r>
              <a:rPr lang="en-US" dirty="0" smtClean="0"/>
              <a:t>amount so </a:t>
            </a:r>
            <a:r>
              <a:rPr lang="en-US" dirty="0" smtClean="0"/>
              <a:t>obtained </a:t>
            </a:r>
            <a:r>
              <a:rPr lang="en-US" dirty="0" smtClean="0"/>
              <a:t>is used for redeeming the debenture.  </a:t>
            </a:r>
            <a:r>
              <a:rPr lang="en-US" dirty="0" smtClean="0"/>
              <a:t>The balance </a:t>
            </a:r>
            <a:r>
              <a:rPr lang="en-US" dirty="0" smtClean="0"/>
              <a:t>in sinking Fund investment Account represents the profit </a:t>
            </a:r>
            <a:r>
              <a:rPr lang="en-US" dirty="0" smtClean="0"/>
              <a:t>or </a:t>
            </a:r>
            <a:r>
              <a:rPr lang="en-US" dirty="0" smtClean="0"/>
              <a:t>loss which will be transferred to  Sinking fund Account</a:t>
            </a:r>
            <a:r>
              <a:rPr lang="en-US" dirty="0" smtClean="0"/>
              <a:t>. Then after, the </a:t>
            </a:r>
            <a:r>
              <a:rPr lang="en-US" dirty="0" smtClean="0"/>
              <a:t>Sinking fund account</a:t>
            </a:r>
            <a:r>
              <a:rPr lang="en-US" dirty="0" smtClean="0"/>
              <a:t>	</a:t>
            </a:r>
            <a:r>
              <a:rPr lang="en-US" dirty="0" smtClean="0"/>
              <a:t>is transferred  to </a:t>
            </a:r>
            <a:r>
              <a:rPr lang="en-US" dirty="0" smtClean="0"/>
              <a:t>General Reserve. </a:t>
            </a:r>
            <a:r>
              <a:rPr lang="en-US" dirty="0" smtClean="0"/>
              <a:t>Journal entries </a:t>
            </a:r>
            <a:r>
              <a:rPr lang="en-US" dirty="0" smtClean="0"/>
              <a:t>	</a:t>
            </a:r>
            <a:r>
              <a:rPr lang="en-US" dirty="0" smtClean="0"/>
              <a:t>will be as follow</a:t>
            </a:r>
            <a:endParaRPr lang="en-US" dirty="0" smtClean="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23</a:t>
            </a:fld>
            <a:endParaRPr lang="en-US"/>
          </a:p>
        </p:txBody>
      </p:sp>
      <p:sp>
        <p:nvSpPr>
          <p:cNvPr id="5" name="Footer Placeholder 4"/>
          <p:cNvSpPr>
            <a:spLocks noGrp="1"/>
          </p:cNvSpPr>
          <p:nvPr>
            <p:ph type="ftr" sz="quarter" idx="11"/>
          </p:nvPr>
        </p:nvSpPr>
        <p:spPr/>
        <p:txBody>
          <a:bodyPr/>
          <a:lstStyle/>
          <a:p>
            <a:r>
              <a:rPr lang="en-US" smtClean="0"/>
              <a:t>Dr. Dev Raj Jat</a:t>
            </a: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At the end of first year</a:t>
            </a:r>
            <a:endParaRPr lang="en-US" dirty="0"/>
          </a:p>
        </p:txBody>
      </p:sp>
      <p:sp>
        <p:nvSpPr>
          <p:cNvPr id="3" name="Content Placeholder 2"/>
          <p:cNvSpPr>
            <a:spLocks noGrp="1"/>
          </p:cNvSpPr>
          <p:nvPr>
            <p:ph idx="1"/>
          </p:nvPr>
        </p:nvSpPr>
        <p:spPr/>
        <p:txBody>
          <a:bodyPr/>
          <a:lstStyle/>
          <a:p>
            <a:pPr>
              <a:buNone/>
            </a:pPr>
            <a:r>
              <a:rPr lang="en-IN" dirty="0" smtClean="0"/>
              <a:t>		</a:t>
            </a:r>
            <a:r>
              <a:rPr lang="en-IN" dirty="0" smtClean="0"/>
              <a:t>P &amp; L Appropriation A/c Dr.</a:t>
            </a:r>
          </a:p>
          <a:p>
            <a:pPr>
              <a:buNone/>
            </a:pPr>
            <a:r>
              <a:rPr lang="en-IN" dirty="0" smtClean="0"/>
              <a:t>	</a:t>
            </a:r>
            <a:r>
              <a:rPr lang="en-IN" dirty="0" smtClean="0"/>
              <a:t>	To Sinking Fund A/c</a:t>
            </a:r>
          </a:p>
          <a:p>
            <a:pPr>
              <a:buNone/>
            </a:pPr>
            <a:endParaRPr lang="en-IN" dirty="0" smtClean="0"/>
          </a:p>
          <a:p>
            <a:pPr>
              <a:buNone/>
            </a:pPr>
            <a:r>
              <a:rPr lang="en-IN" dirty="0" smtClean="0"/>
              <a:t>		Sinking Fund Investment A/c Dr.</a:t>
            </a:r>
          </a:p>
          <a:p>
            <a:pPr>
              <a:buNone/>
            </a:pPr>
            <a:r>
              <a:rPr lang="en-IN" dirty="0" smtClean="0"/>
              <a:t>	</a:t>
            </a:r>
            <a:r>
              <a:rPr lang="en-IN" dirty="0" smtClean="0"/>
              <a:t>	 To Bank A/c</a:t>
            </a:r>
          </a:p>
          <a:p>
            <a:pPr>
              <a:buNone/>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24</a:t>
            </a:fld>
            <a:endParaRPr lang="en-US"/>
          </a:p>
        </p:txBody>
      </p:sp>
      <p:sp>
        <p:nvSpPr>
          <p:cNvPr id="5" name="Footer Placeholder 4"/>
          <p:cNvSpPr>
            <a:spLocks noGrp="1"/>
          </p:cNvSpPr>
          <p:nvPr>
            <p:ph type="ftr" sz="quarter" idx="11"/>
          </p:nvPr>
        </p:nvSpPr>
        <p:spPr/>
        <p:txBody>
          <a:bodyPr/>
          <a:lstStyle/>
          <a:p>
            <a:r>
              <a:rPr lang="en-US" smtClean="0"/>
              <a:t>Dr. Dev Raj Jat</a:t>
            </a:r>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At the end of second year</a:t>
            </a:r>
            <a:endParaRPr lang="en-US" dirty="0"/>
          </a:p>
        </p:txBody>
      </p:sp>
      <p:sp>
        <p:nvSpPr>
          <p:cNvPr id="3" name="Content Placeholder 2"/>
          <p:cNvSpPr>
            <a:spLocks noGrp="1"/>
          </p:cNvSpPr>
          <p:nvPr>
            <p:ph idx="1"/>
          </p:nvPr>
        </p:nvSpPr>
        <p:spPr/>
        <p:txBody>
          <a:bodyPr/>
          <a:lstStyle/>
          <a:p>
            <a:pPr>
              <a:buNone/>
            </a:pPr>
            <a:r>
              <a:rPr lang="en-IN" dirty="0" smtClean="0"/>
              <a:t>	1.	Bank A/c Dr.</a:t>
            </a:r>
          </a:p>
          <a:p>
            <a:pPr>
              <a:buNone/>
            </a:pPr>
            <a:r>
              <a:rPr lang="en-IN" dirty="0" smtClean="0"/>
              <a:t>	</a:t>
            </a:r>
            <a:r>
              <a:rPr lang="en-IN" dirty="0" smtClean="0"/>
              <a:t>	To Sinking Fund A/c</a:t>
            </a:r>
          </a:p>
          <a:p>
            <a:pPr>
              <a:buNone/>
            </a:pPr>
            <a:r>
              <a:rPr lang="en-IN" dirty="0" smtClean="0"/>
              <a:t>	</a:t>
            </a:r>
            <a:r>
              <a:rPr lang="en-IN" dirty="0" smtClean="0"/>
              <a:t>	(Interest received on SFI)</a:t>
            </a:r>
          </a:p>
          <a:p>
            <a:pPr>
              <a:buNone/>
            </a:pPr>
            <a:r>
              <a:rPr lang="en-IN" dirty="0" smtClean="0"/>
              <a:t>	</a:t>
            </a:r>
            <a:r>
              <a:rPr lang="en-IN" dirty="0" smtClean="0"/>
              <a:t>2.	P &amp; L Appropriation A/c Dr</a:t>
            </a:r>
          </a:p>
          <a:p>
            <a:pPr>
              <a:buNone/>
            </a:pPr>
            <a:r>
              <a:rPr lang="en-IN" dirty="0" smtClean="0"/>
              <a:t>	</a:t>
            </a:r>
            <a:r>
              <a:rPr lang="en-IN" dirty="0" smtClean="0"/>
              <a:t>	To Sinking Fund A/c </a:t>
            </a:r>
          </a:p>
          <a:p>
            <a:pPr>
              <a:buNone/>
            </a:pPr>
            <a:r>
              <a:rPr lang="en-IN" dirty="0" smtClean="0"/>
              <a:t>	</a:t>
            </a:r>
            <a:r>
              <a:rPr lang="en-IN" dirty="0" smtClean="0"/>
              <a:t>3.	Sinking Fund Investment A/c Dr.</a:t>
            </a:r>
          </a:p>
          <a:p>
            <a:pPr>
              <a:buNone/>
            </a:pPr>
            <a:r>
              <a:rPr lang="en-IN" dirty="0" smtClean="0"/>
              <a:t>	</a:t>
            </a:r>
            <a:r>
              <a:rPr lang="en-IN" dirty="0" smtClean="0"/>
              <a:t>	To Bank A/c</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25</a:t>
            </a:fld>
            <a:endParaRPr lang="en-US"/>
          </a:p>
        </p:txBody>
      </p:sp>
      <p:sp>
        <p:nvSpPr>
          <p:cNvPr id="5" name="Footer Placeholder 4"/>
          <p:cNvSpPr>
            <a:spLocks noGrp="1"/>
          </p:cNvSpPr>
          <p:nvPr>
            <p:ph type="ftr" sz="quarter" idx="11"/>
          </p:nvPr>
        </p:nvSpPr>
        <p:spPr/>
        <p:txBody>
          <a:bodyPr/>
          <a:lstStyle/>
          <a:p>
            <a:r>
              <a:rPr lang="en-US" smtClean="0"/>
              <a:t>Dr. Dev Raj Jat</a:t>
            </a:r>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At the end of the last year</a:t>
            </a:r>
            <a:endParaRPr lang="en-US" dirty="0"/>
          </a:p>
        </p:txBody>
      </p:sp>
      <p:sp>
        <p:nvSpPr>
          <p:cNvPr id="3" name="Content Placeholder 2"/>
          <p:cNvSpPr>
            <a:spLocks noGrp="1"/>
          </p:cNvSpPr>
          <p:nvPr>
            <p:ph idx="1"/>
          </p:nvPr>
        </p:nvSpPr>
        <p:spPr/>
        <p:txBody>
          <a:bodyPr/>
          <a:lstStyle/>
          <a:p>
            <a:pPr>
              <a:buNone/>
            </a:pPr>
            <a:r>
              <a:rPr lang="en-IN" dirty="0" smtClean="0"/>
              <a:t>	1</a:t>
            </a:r>
            <a:r>
              <a:rPr lang="en-IN" dirty="0" smtClean="0"/>
              <a:t>.	</a:t>
            </a:r>
            <a:r>
              <a:rPr lang="en-IN" dirty="0" smtClean="0"/>
              <a:t>Bank </a:t>
            </a:r>
            <a:r>
              <a:rPr lang="en-IN" dirty="0" smtClean="0"/>
              <a:t>A/c Dr.</a:t>
            </a:r>
          </a:p>
          <a:p>
            <a:pPr>
              <a:buNone/>
            </a:pPr>
            <a:r>
              <a:rPr lang="en-IN" dirty="0" smtClean="0"/>
              <a:t>		To Sinking Fund A/c</a:t>
            </a:r>
          </a:p>
          <a:p>
            <a:pPr>
              <a:buNone/>
            </a:pPr>
            <a:r>
              <a:rPr lang="en-IN" dirty="0" smtClean="0"/>
              <a:t>		(Interest received on SFI)</a:t>
            </a:r>
          </a:p>
          <a:p>
            <a:pPr>
              <a:buNone/>
            </a:pPr>
            <a:r>
              <a:rPr lang="en-IN" dirty="0" smtClean="0"/>
              <a:t>	2.	P &amp; L Appropriation A/c Dr</a:t>
            </a:r>
          </a:p>
          <a:p>
            <a:pPr>
              <a:buNone/>
            </a:pPr>
            <a:r>
              <a:rPr lang="en-IN" dirty="0" smtClean="0"/>
              <a:t>		To Sinking Fund A/c </a:t>
            </a:r>
            <a:endParaRPr lang="en-IN" dirty="0" smtClean="0"/>
          </a:p>
          <a:p>
            <a:pPr>
              <a:buNone/>
            </a:pPr>
            <a:r>
              <a:rPr lang="en-IN" dirty="0" smtClean="0"/>
              <a:t>	</a:t>
            </a:r>
            <a:r>
              <a:rPr lang="en-IN" dirty="0" smtClean="0"/>
              <a:t>3.	Bank A/c Dr.</a:t>
            </a:r>
          </a:p>
          <a:p>
            <a:pPr>
              <a:buNone/>
            </a:pPr>
            <a:r>
              <a:rPr lang="en-IN" dirty="0" smtClean="0"/>
              <a:t>	</a:t>
            </a:r>
            <a:r>
              <a:rPr lang="en-IN" dirty="0" smtClean="0"/>
              <a:t>	To Sinking Fund Investment A/c</a:t>
            </a:r>
            <a:endParaRPr lang="en-IN" dirty="0" smtClean="0"/>
          </a:p>
          <a:p>
            <a:pPr>
              <a:buNone/>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26</a:t>
            </a:fld>
            <a:endParaRPr lang="en-US"/>
          </a:p>
        </p:txBody>
      </p:sp>
      <p:sp>
        <p:nvSpPr>
          <p:cNvPr id="5" name="Footer Placeholder 4"/>
          <p:cNvSpPr>
            <a:spLocks noGrp="1"/>
          </p:cNvSpPr>
          <p:nvPr>
            <p:ph type="ftr" sz="quarter" idx="11"/>
          </p:nvPr>
        </p:nvSpPr>
        <p:spPr/>
        <p:txBody>
          <a:bodyPr/>
          <a:lstStyle/>
          <a:p>
            <a:r>
              <a:rPr lang="en-US" smtClean="0"/>
              <a:t>Dr. Dev Raj Jat</a:t>
            </a:r>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t>
            </a:r>
            <a:endParaRPr lang="en-US" dirty="0"/>
          </a:p>
        </p:txBody>
      </p:sp>
      <p:sp>
        <p:nvSpPr>
          <p:cNvPr id="3" name="Content Placeholder 2"/>
          <p:cNvSpPr>
            <a:spLocks noGrp="1"/>
          </p:cNvSpPr>
          <p:nvPr>
            <p:ph idx="1"/>
          </p:nvPr>
        </p:nvSpPr>
        <p:spPr>
          <a:xfrm>
            <a:off x="457200" y="381000"/>
            <a:ext cx="8229600" cy="5943600"/>
          </a:xfrm>
        </p:spPr>
        <p:txBody>
          <a:bodyPr>
            <a:normAutofit lnSpcReduction="10000"/>
          </a:bodyPr>
          <a:lstStyle/>
          <a:p>
            <a:r>
              <a:rPr lang="en-IN" dirty="0" smtClean="0"/>
              <a:t>When profit &amp; loss transferred to Sinking Fund A/c</a:t>
            </a:r>
          </a:p>
          <a:p>
            <a:r>
              <a:rPr lang="en-IN" dirty="0" smtClean="0"/>
              <a:t>In case of Profit-</a:t>
            </a:r>
          </a:p>
          <a:p>
            <a:pPr>
              <a:buNone/>
            </a:pPr>
            <a:r>
              <a:rPr lang="en-IN" dirty="0" smtClean="0"/>
              <a:t>	</a:t>
            </a:r>
            <a:r>
              <a:rPr lang="en-IN" dirty="0" smtClean="0"/>
              <a:t>	Sinking Fund Investment A/c Dr.</a:t>
            </a:r>
          </a:p>
          <a:p>
            <a:pPr>
              <a:buNone/>
            </a:pPr>
            <a:r>
              <a:rPr lang="en-IN" dirty="0" smtClean="0"/>
              <a:t>	</a:t>
            </a:r>
            <a:r>
              <a:rPr lang="en-IN" dirty="0" smtClean="0"/>
              <a:t>	To Sinking Fund A/c</a:t>
            </a:r>
          </a:p>
          <a:p>
            <a:pPr>
              <a:buNone/>
            </a:pPr>
            <a:r>
              <a:rPr lang="en-IN" dirty="0" smtClean="0"/>
              <a:t> </a:t>
            </a:r>
            <a:r>
              <a:rPr lang="en-IN" dirty="0" smtClean="0"/>
              <a:t> In case of Loss</a:t>
            </a:r>
          </a:p>
          <a:p>
            <a:pPr>
              <a:buNone/>
            </a:pPr>
            <a:r>
              <a:rPr lang="en-IN" dirty="0" smtClean="0"/>
              <a:t>	</a:t>
            </a:r>
            <a:r>
              <a:rPr lang="en-IN" dirty="0" smtClean="0"/>
              <a:t>	Sinking Fund A/c Dr.</a:t>
            </a:r>
          </a:p>
          <a:p>
            <a:pPr>
              <a:buNone/>
            </a:pPr>
            <a:r>
              <a:rPr lang="en-IN" dirty="0" smtClean="0"/>
              <a:t>	</a:t>
            </a:r>
            <a:r>
              <a:rPr lang="en-IN" dirty="0" smtClean="0"/>
              <a:t>	To Sinking Fund Investment A/c</a:t>
            </a:r>
          </a:p>
          <a:p>
            <a:pPr>
              <a:buNone/>
            </a:pPr>
            <a:endParaRPr lang="en-IN" dirty="0" smtClean="0"/>
          </a:p>
          <a:p>
            <a:pPr>
              <a:buNone/>
            </a:pPr>
            <a:r>
              <a:rPr lang="en-IN" dirty="0" smtClean="0"/>
              <a:t>	</a:t>
            </a:r>
            <a:r>
              <a:rPr lang="en-IN" dirty="0" smtClean="0"/>
              <a:t>	Debentures A/c Dr.</a:t>
            </a:r>
          </a:p>
          <a:p>
            <a:pPr>
              <a:buNone/>
            </a:pPr>
            <a:r>
              <a:rPr lang="en-IN" dirty="0" smtClean="0"/>
              <a:t>	</a:t>
            </a:r>
            <a:r>
              <a:rPr lang="en-IN" dirty="0" smtClean="0"/>
              <a:t>	To Bank A/c </a:t>
            </a:r>
          </a:p>
          <a:p>
            <a:pPr>
              <a:buNone/>
            </a:pPr>
            <a:endParaRPr lang="en-IN" dirty="0" smtClean="0"/>
          </a:p>
          <a:p>
            <a:pPr>
              <a:buNone/>
            </a:pPr>
            <a:r>
              <a:rPr lang="en-IN" dirty="0" smtClean="0"/>
              <a:t>		Sinking Fund A/c Dr</a:t>
            </a:r>
          </a:p>
          <a:p>
            <a:pPr>
              <a:buNone/>
            </a:pPr>
            <a:r>
              <a:rPr lang="en-IN" dirty="0" smtClean="0"/>
              <a:t>	</a:t>
            </a:r>
            <a:r>
              <a:rPr lang="en-IN" dirty="0" smtClean="0"/>
              <a:t>	To General Reserve A/c</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27</a:t>
            </a:fld>
            <a:endParaRPr lang="en-US"/>
          </a:p>
        </p:txBody>
      </p:sp>
      <p:sp>
        <p:nvSpPr>
          <p:cNvPr id="5" name="Footer Placeholder 4"/>
          <p:cNvSpPr>
            <a:spLocks noGrp="1"/>
          </p:cNvSpPr>
          <p:nvPr>
            <p:ph type="ftr" sz="quarter" idx="11"/>
          </p:nvPr>
        </p:nvSpPr>
        <p:spPr/>
        <p:txBody>
          <a:bodyPr/>
          <a:lstStyle/>
          <a:p>
            <a:r>
              <a:rPr lang="en-US" smtClean="0"/>
              <a:t>Dr. Dev Raj Jat</a:t>
            </a:r>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Redemption in instalments</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 </a:t>
            </a:r>
            <a:r>
              <a:rPr lang="en-US" dirty="0" smtClean="0"/>
              <a:t>Sometimes </a:t>
            </a:r>
            <a:r>
              <a:rPr lang="en-US" dirty="0" smtClean="0"/>
              <a:t>the terms of </a:t>
            </a:r>
            <a:r>
              <a:rPr lang="en-US" dirty="0" smtClean="0"/>
              <a:t>issue provide that beginning from a particular year, a </a:t>
            </a:r>
            <a:r>
              <a:rPr lang="en-US" dirty="0" smtClean="0"/>
              <a:t>fixed amount of </a:t>
            </a:r>
            <a:r>
              <a:rPr lang="en-US" dirty="0" smtClean="0"/>
              <a:t>debentures will be redeemed annually. For example, a company issues 1,000 debentures of Rs. 100 each. The prospectus provides that beginning with the 4th year, </a:t>
            </a:r>
            <a:r>
              <a:rPr lang="en-US" dirty="0" smtClean="0"/>
              <a:t>200 debentures will </a:t>
            </a:r>
            <a:r>
              <a:rPr lang="en-US" dirty="0" smtClean="0"/>
              <a:t>be redeemed </a:t>
            </a:r>
            <a:r>
              <a:rPr lang="en-US" dirty="0" smtClean="0"/>
              <a:t>every year.  This </a:t>
            </a:r>
            <a:r>
              <a:rPr lang="en-US" dirty="0" smtClean="0"/>
              <a:t>means that Rs. 20,000 debentures will be redeemed at the end </a:t>
            </a:r>
            <a:r>
              <a:rPr lang="en-US" dirty="0" smtClean="0"/>
              <a:t>of 4</a:t>
            </a:r>
            <a:r>
              <a:rPr lang="en-US" baseline="30000" dirty="0" smtClean="0"/>
              <a:t>th</a:t>
            </a:r>
            <a:r>
              <a:rPr lang="en-US" dirty="0" smtClean="0"/>
              <a:t> ,5</a:t>
            </a:r>
            <a:r>
              <a:rPr lang="en-US" baseline="30000" dirty="0" smtClean="0"/>
              <a:t>th</a:t>
            </a:r>
            <a:r>
              <a:rPr lang="en-US" dirty="0" smtClean="0"/>
              <a:t> ,6</a:t>
            </a:r>
            <a:r>
              <a:rPr lang="en-US" baseline="30000" dirty="0" smtClean="0"/>
              <a:t>th</a:t>
            </a:r>
            <a:r>
              <a:rPr lang="en-US" dirty="0" smtClean="0"/>
              <a:t> , 7</a:t>
            </a:r>
            <a:r>
              <a:rPr lang="en-US" baseline="30000" dirty="0" smtClean="0"/>
              <a:t>th </a:t>
            </a:r>
            <a:r>
              <a:rPr lang="en-US" dirty="0" smtClean="0"/>
              <a:t> </a:t>
            </a:r>
            <a:r>
              <a:rPr lang="en-US" dirty="0" smtClean="0"/>
              <a:t>and the </a:t>
            </a:r>
            <a:r>
              <a:rPr lang="en-US" dirty="0" smtClean="0"/>
              <a:t>8</a:t>
            </a:r>
            <a:r>
              <a:rPr lang="en-US" baseline="30000" dirty="0" smtClean="0"/>
              <a:t>th</a:t>
            </a:r>
            <a:r>
              <a:rPr lang="en-US" dirty="0" smtClean="0"/>
              <a:t>  </a:t>
            </a:r>
            <a:r>
              <a:rPr lang="en-US" dirty="0" smtClean="0"/>
              <a:t>year. As far the</a:t>
            </a:r>
          </a:p>
          <a:p>
            <a:pPr algn="just">
              <a:buNone/>
            </a:pPr>
            <a:r>
              <a:rPr lang="en-US" dirty="0" smtClean="0"/>
              <a:t>	debenture-holders whose money is to be return,</a:t>
            </a:r>
            <a:r>
              <a:rPr lang="en-US" dirty="0" smtClean="0"/>
              <a:t>	they can be selected </a:t>
            </a:r>
            <a:r>
              <a:rPr lang="en-US" dirty="0" smtClean="0"/>
              <a:t>either</a:t>
            </a:r>
            <a:r>
              <a:rPr lang="en-US" b="1" i="1" dirty="0" smtClean="0"/>
              <a:t> </a:t>
            </a:r>
            <a:r>
              <a:rPr lang="en-US" dirty="0" smtClean="0"/>
              <a:t>by </a:t>
            </a:r>
            <a:r>
              <a:rPr lang="en-US" dirty="0" smtClean="0"/>
              <a:t>drawing lots </a:t>
            </a:r>
            <a:r>
              <a:rPr lang="en-US" dirty="0" smtClean="0"/>
              <a:t>or	by serial number of the </a:t>
            </a:r>
            <a:r>
              <a:rPr lang="en-US" dirty="0" smtClean="0"/>
              <a:t>debentures.</a:t>
            </a:r>
            <a:endParaRPr lang="en-US" dirty="0" smtClean="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28</a:t>
            </a:fld>
            <a:endParaRPr lang="en-US"/>
          </a:p>
        </p:txBody>
      </p:sp>
      <p:sp>
        <p:nvSpPr>
          <p:cNvPr id="5" name="Footer Placeholder 4"/>
          <p:cNvSpPr>
            <a:spLocks noGrp="1"/>
          </p:cNvSpPr>
          <p:nvPr>
            <p:ph type="ftr" sz="quarter" idx="11"/>
          </p:nvPr>
        </p:nvSpPr>
        <p:spPr/>
        <p:txBody>
          <a:bodyPr/>
          <a:lstStyle/>
          <a:p>
            <a:r>
              <a:rPr lang="en-US" smtClean="0"/>
              <a:t>Dr. Dev Raj Jat</a:t>
            </a:r>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t>
            </a:r>
            <a:endParaRPr lang="en-US" dirty="0"/>
          </a:p>
        </p:txBody>
      </p:sp>
      <p:sp>
        <p:nvSpPr>
          <p:cNvPr id="3" name="Content Placeholder 2"/>
          <p:cNvSpPr>
            <a:spLocks noGrp="1"/>
          </p:cNvSpPr>
          <p:nvPr>
            <p:ph idx="1"/>
          </p:nvPr>
        </p:nvSpPr>
        <p:spPr>
          <a:xfrm>
            <a:off x="457200" y="1371600"/>
            <a:ext cx="8229600" cy="4953000"/>
          </a:xfrm>
        </p:spPr>
        <p:txBody>
          <a:bodyPr>
            <a:normAutofit fontScale="77500" lnSpcReduction="20000"/>
          </a:bodyPr>
          <a:lstStyle/>
          <a:p>
            <a:pPr>
              <a:buNone/>
            </a:pPr>
            <a:r>
              <a:rPr lang="en-IN" dirty="0" smtClean="0"/>
              <a:t>	</a:t>
            </a:r>
          </a:p>
          <a:p>
            <a:pPr>
              <a:buNone/>
            </a:pPr>
            <a:r>
              <a:rPr lang="en-IN" dirty="0" smtClean="0"/>
              <a:t>	</a:t>
            </a:r>
            <a:r>
              <a:rPr lang="en-IN" dirty="0" smtClean="0"/>
              <a:t>1.	P &amp; L Appropriation A/c Dr.</a:t>
            </a:r>
          </a:p>
          <a:p>
            <a:pPr>
              <a:buNone/>
            </a:pPr>
            <a:r>
              <a:rPr lang="en-IN" dirty="0" smtClean="0"/>
              <a:t>	</a:t>
            </a:r>
            <a:r>
              <a:rPr lang="en-IN" dirty="0" smtClean="0"/>
              <a:t>	To Debenture redemption reserve A/c</a:t>
            </a:r>
          </a:p>
          <a:p>
            <a:pPr>
              <a:buNone/>
            </a:pPr>
            <a:endParaRPr lang="en-IN" dirty="0" smtClean="0"/>
          </a:p>
          <a:p>
            <a:pPr>
              <a:buNone/>
            </a:pPr>
            <a:r>
              <a:rPr lang="en-IN" dirty="0" smtClean="0"/>
              <a:t>	</a:t>
            </a:r>
            <a:r>
              <a:rPr lang="en-IN" dirty="0" smtClean="0"/>
              <a:t>2.	 Debentures A/c Dr.</a:t>
            </a:r>
          </a:p>
          <a:p>
            <a:pPr>
              <a:buNone/>
            </a:pPr>
            <a:r>
              <a:rPr lang="en-IN" dirty="0" smtClean="0"/>
              <a:t>	</a:t>
            </a:r>
            <a:r>
              <a:rPr lang="en-IN" dirty="0" smtClean="0"/>
              <a:t>	To Bank A/c</a:t>
            </a:r>
          </a:p>
          <a:p>
            <a:pPr>
              <a:buNone/>
            </a:pPr>
            <a:endParaRPr lang="en-IN" dirty="0" smtClean="0"/>
          </a:p>
          <a:p>
            <a:pPr>
              <a:buNone/>
            </a:pPr>
            <a:r>
              <a:rPr lang="en-IN" dirty="0" smtClean="0"/>
              <a:t>		If redeem out of Capital</a:t>
            </a:r>
          </a:p>
          <a:p>
            <a:pPr>
              <a:buNone/>
            </a:pPr>
            <a:endParaRPr lang="en-IN" dirty="0" smtClean="0"/>
          </a:p>
          <a:p>
            <a:pPr>
              <a:buNone/>
            </a:pPr>
            <a:r>
              <a:rPr lang="en-IN" dirty="0" smtClean="0"/>
              <a:t>	</a:t>
            </a:r>
            <a:r>
              <a:rPr lang="en-IN" dirty="0" smtClean="0"/>
              <a:t>	Debentures </a:t>
            </a:r>
            <a:r>
              <a:rPr lang="en-IN" dirty="0" smtClean="0"/>
              <a:t>A/c Dr.</a:t>
            </a:r>
          </a:p>
          <a:p>
            <a:pPr>
              <a:buNone/>
            </a:pPr>
            <a:r>
              <a:rPr lang="en-IN" dirty="0" smtClean="0"/>
              <a:t>		To Bank A/c</a:t>
            </a:r>
          </a:p>
          <a:p>
            <a:pPr>
              <a:buNone/>
            </a:pPr>
            <a:endParaRPr lang="en-IN" dirty="0" smtClean="0"/>
          </a:p>
          <a:p>
            <a:pPr>
              <a:buNone/>
            </a:pPr>
            <a:r>
              <a:rPr lang="en-IN" dirty="0" smtClean="0"/>
              <a:t>	</a:t>
            </a:r>
            <a:r>
              <a:rPr lang="en-IN" dirty="0" smtClean="0"/>
              <a:t>	</a:t>
            </a:r>
          </a:p>
          <a:p>
            <a:pPr>
              <a:buNone/>
            </a:pPr>
            <a:r>
              <a:rPr lang="en-IN" dirty="0" smtClean="0"/>
              <a:t>	</a:t>
            </a:r>
            <a:r>
              <a:rPr lang="en-IN" dirty="0" smtClean="0"/>
              <a:t>	</a:t>
            </a:r>
          </a:p>
          <a:p>
            <a:pPr>
              <a:buNone/>
            </a:pPr>
            <a:r>
              <a:rPr lang="en-IN" dirty="0" smtClean="0"/>
              <a:t>	</a:t>
            </a:r>
            <a:endParaRPr lang="en-IN" dirty="0" smtClean="0"/>
          </a:p>
          <a:p>
            <a:pPr>
              <a:buNone/>
            </a:pPr>
            <a:r>
              <a:rPr lang="en-IN" dirty="0" smtClean="0"/>
              <a:t>	</a:t>
            </a:r>
            <a:r>
              <a:rPr lang="en-IN" dirty="0" smtClean="0"/>
              <a:t>	</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29</a:t>
            </a:fld>
            <a:endParaRPr lang="en-US"/>
          </a:p>
        </p:txBody>
      </p:sp>
      <p:sp>
        <p:nvSpPr>
          <p:cNvPr id="5" name="Footer Placeholder 4"/>
          <p:cNvSpPr>
            <a:spLocks noGrp="1"/>
          </p:cNvSpPr>
          <p:nvPr>
            <p:ph type="ftr" sz="quarter" idx="11"/>
          </p:nvPr>
        </p:nvSpPr>
        <p:spPr/>
        <p:txBody>
          <a:bodyPr/>
          <a:lstStyle/>
          <a:p>
            <a:r>
              <a:rPr lang="en-US" smtClean="0"/>
              <a:t>Dr. Dev Raj Jat</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90600"/>
          </a:xfrm>
        </p:spPr>
        <p:txBody>
          <a:bodyPr>
            <a:normAutofit/>
          </a:bodyPr>
          <a:lstStyle/>
          <a:p>
            <a:r>
              <a:rPr lang="en-US" dirty="0" smtClean="0"/>
              <a:t> </a:t>
            </a:r>
            <a:r>
              <a:rPr lang="en-US" sz="4000" dirty="0" smtClean="0"/>
              <a:t>The main features of a debentures </a:t>
            </a:r>
            <a:endParaRPr lang="en-US" sz="4000" dirty="0"/>
          </a:p>
        </p:txBody>
      </p:sp>
      <p:sp>
        <p:nvSpPr>
          <p:cNvPr id="3" name="Content Placeholder 2"/>
          <p:cNvSpPr>
            <a:spLocks noGrp="1"/>
          </p:cNvSpPr>
          <p:nvPr>
            <p:ph idx="1"/>
          </p:nvPr>
        </p:nvSpPr>
        <p:spPr>
          <a:xfrm>
            <a:off x="457200" y="1143000"/>
            <a:ext cx="8229600" cy="5181600"/>
          </a:xfrm>
        </p:spPr>
        <p:txBody>
          <a:bodyPr>
            <a:normAutofit fontScale="92500" lnSpcReduction="20000"/>
          </a:bodyPr>
          <a:lstStyle/>
          <a:p>
            <a:pPr>
              <a:buNone/>
            </a:pPr>
            <a:r>
              <a:rPr lang="en-US" dirty="0" smtClean="0"/>
              <a:t>	1.	</a:t>
            </a:r>
            <a:r>
              <a:rPr lang="en-US" b="1" dirty="0" smtClean="0"/>
              <a:t>A debenture </a:t>
            </a:r>
            <a:r>
              <a:rPr lang="en-US" dirty="0" smtClean="0"/>
              <a:t>is in the form of a </a:t>
            </a:r>
            <a:r>
              <a:rPr lang="en-US" dirty="0" smtClean="0"/>
              <a:t>certificate a share    	certificate</a:t>
            </a:r>
            <a:r>
              <a:rPr lang="en-US" dirty="0" smtClean="0"/>
              <a:t>.</a:t>
            </a:r>
            <a:br>
              <a:rPr lang="en-US" dirty="0" smtClean="0"/>
            </a:br>
            <a:r>
              <a:rPr lang="en-US" dirty="0" smtClean="0"/>
              <a:t>2.	It is issued under the common seal of the company.</a:t>
            </a:r>
          </a:p>
          <a:p>
            <a:pPr lvl="0" algn="just">
              <a:buNone/>
            </a:pPr>
            <a:r>
              <a:rPr lang="en-US" dirty="0" smtClean="0"/>
              <a:t>  	 3.	 This certificate is an acknowledgement of debt by the </a:t>
            </a:r>
            <a:r>
              <a:rPr lang="en-US" dirty="0" smtClean="0"/>
              <a:t>	company </a:t>
            </a:r>
            <a:r>
              <a:rPr lang="en-US" dirty="0" smtClean="0"/>
              <a:t>to its holder.</a:t>
            </a:r>
          </a:p>
          <a:p>
            <a:pPr lvl="0">
              <a:buNone/>
            </a:pPr>
            <a:r>
              <a:rPr lang="en-US" dirty="0" smtClean="0"/>
              <a:t>	4.	A debenture usually provides for the repayment of a </a:t>
            </a:r>
            <a:r>
              <a:rPr lang="en-US" dirty="0" smtClean="0"/>
              <a:t>	specified </a:t>
            </a:r>
            <a:r>
              <a:rPr lang="en-US" dirty="0" smtClean="0"/>
              <a:t>principal sum on a specified date. However, </a:t>
            </a:r>
            <a:r>
              <a:rPr lang="en-US" dirty="0" smtClean="0"/>
              <a:t>	there </a:t>
            </a:r>
            <a:r>
              <a:rPr lang="en-US" dirty="0" smtClean="0"/>
              <a:t>is no restriction on issue of irredeemable </a:t>
            </a:r>
            <a:r>
              <a:rPr lang="en-US" dirty="0" smtClean="0"/>
              <a:t>	debentures</a:t>
            </a:r>
            <a:r>
              <a:rPr lang="en-US" dirty="0" smtClean="0"/>
              <a:t>.</a:t>
            </a:r>
            <a:br>
              <a:rPr lang="en-US" dirty="0" smtClean="0"/>
            </a:br>
            <a:r>
              <a:rPr lang="en-US" dirty="0" smtClean="0"/>
              <a:t>5.	It usually provides for the payment of interest at </a:t>
            </a:r>
            <a:r>
              <a:rPr lang="en-US" dirty="0" smtClean="0"/>
              <a:t>	regular </a:t>
            </a:r>
            <a:r>
              <a:rPr lang="en-US" dirty="0" smtClean="0"/>
              <a:t>intervals at fixed dates until the principal sum </a:t>
            </a:r>
            <a:r>
              <a:rPr lang="en-US" dirty="0" smtClean="0"/>
              <a:t>	is </a:t>
            </a:r>
            <a:r>
              <a:rPr lang="en-US" dirty="0" smtClean="0"/>
              <a:t>completely paid back</a:t>
            </a:r>
          </a:p>
          <a:p>
            <a:pPr algn="just">
              <a:buNone/>
            </a:pPr>
            <a:r>
              <a:rPr lang="en-IN" dirty="0" smtClean="0"/>
              <a:t>	6.	</a:t>
            </a:r>
            <a:r>
              <a:rPr lang="en-US" dirty="0" smtClean="0"/>
              <a:t>It is normally secured by a floating charge on the </a:t>
            </a:r>
            <a:r>
              <a:rPr lang="en-US" dirty="0" smtClean="0"/>
              <a:t>	assets </a:t>
            </a:r>
            <a:r>
              <a:rPr lang="en-US" dirty="0" smtClean="0"/>
              <a:t>of the company.</a:t>
            </a:r>
          </a:p>
          <a:p>
            <a:pPr algn="just">
              <a:buNone/>
            </a:pPr>
            <a:r>
              <a:rPr lang="en-US" dirty="0" smtClean="0"/>
              <a:t/>
            </a:r>
            <a:br>
              <a:rPr lang="en-US" dirty="0" smtClean="0"/>
            </a:br>
            <a:endParaRPr lang="en-US" dirty="0" smtClean="0"/>
          </a:p>
          <a:p>
            <a:pPr lvl="0">
              <a:buNone/>
            </a:pPr>
            <a:endParaRPr lang="en-US" dirty="0" smtClean="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
        <p:nvSpPr>
          <p:cNvPr id="5" name="Footer Placeholder 4"/>
          <p:cNvSpPr>
            <a:spLocks noGrp="1"/>
          </p:cNvSpPr>
          <p:nvPr>
            <p:ph type="ftr" sz="quarter" idx="11"/>
          </p:nvPr>
        </p:nvSpPr>
        <p:spPr/>
        <p:txBody>
          <a:bodyPr/>
          <a:lstStyle/>
          <a:p>
            <a:r>
              <a:rPr lang="en-US" smtClean="0"/>
              <a:t>Dr. Dev Raj Jat</a:t>
            </a:r>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Redemption by purchase from the Market  </a:t>
            </a:r>
            <a:endParaRPr lang="en-US" dirty="0"/>
          </a:p>
        </p:txBody>
      </p:sp>
      <p:sp>
        <p:nvSpPr>
          <p:cNvPr id="3" name="Content Placeholder 2"/>
          <p:cNvSpPr>
            <a:spLocks noGrp="1"/>
          </p:cNvSpPr>
          <p:nvPr>
            <p:ph idx="1"/>
          </p:nvPr>
        </p:nvSpPr>
        <p:spPr/>
        <p:txBody>
          <a:bodyPr>
            <a:normAutofit fontScale="85000" lnSpcReduction="20000"/>
          </a:bodyPr>
          <a:lstStyle/>
          <a:p>
            <a:pPr algn="just">
              <a:buNone/>
            </a:pPr>
            <a:r>
              <a:rPr lang="en-US" dirty="0" smtClean="0"/>
              <a:t>	The </a:t>
            </a:r>
            <a:r>
              <a:rPr lang="en-US" dirty="0" smtClean="0"/>
              <a:t>Company can also redeem its debentures by purchase in the open </a:t>
            </a:r>
            <a:r>
              <a:rPr lang="en-US" dirty="0" smtClean="0"/>
              <a:t>market. It can </a:t>
            </a:r>
            <a:r>
              <a:rPr lang="en-US" dirty="0" smtClean="0"/>
              <a:t>be done only if the Article of Association of </a:t>
            </a:r>
            <a:r>
              <a:rPr lang="en-US" dirty="0" smtClean="0"/>
              <a:t>the company so </a:t>
            </a:r>
            <a:r>
              <a:rPr lang="en-US" dirty="0" smtClean="0"/>
              <a:t>permits. By purchasing its debentures in the open market, </a:t>
            </a:r>
            <a:r>
              <a:rPr lang="en-US" dirty="0" smtClean="0"/>
              <a:t>the company is </a:t>
            </a:r>
            <a:r>
              <a:rPr lang="en-US" dirty="0" smtClean="0"/>
              <a:t>able to redeem its debentures as well as use its surplus funds. The company usually purchases its own debentures from' the market when they are available at a price which is less than its par value. In such situation, the company </a:t>
            </a:r>
            <a:r>
              <a:rPr lang="en-US" dirty="0" smtClean="0"/>
              <a:t>saves  </a:t>
            </a:r>
            <a:endParaRPr lang="en-US" dirty="0" smtClean="0"/>
          </a:p>
          <a:p>
            <a:pPr algn="just">
              <a:buNone/>
            </a:pPr>
            <a:r>
              <a:rPr lang="en-US" dirty="0" smtClean="0"/>
              <a:t>	(</a:t>
            </a:r>
            <a:r>
              <a:rPr lang="en-US" dirty="0" err="1" smtClean="0"/>
              <a:t>i</a:t>
            </a:r>
            <a:r>
              <a:rPr lang="en-US" dirty="0" smtClean="0"/>
              <a:t>) the difference between the par value and the market price of </a:t>
            </a:r>
            <a:r>
              <a:rPr lang="en-US" dirty="0" smtClean="0"/>
              <a:t>the debentures</a:t>
            </a:r>
            <a:r>
              <a:rPr lang="en-US" dirty="0" smtClean="0"/>
              <a:t>	</a:t>
            </a:r>
            <a:endParaRPr lang="en-US" dirty="0" smtClean="0"/>
          </a:p>
          <a:p>
            <a:pPr algn="just">
              <a:buNone/>
            </a:pPr>
            <a:r>
              <a:rPr lang="en-US" dirty="0" smtClean="0"/>
              <a:t>	(ii) premium </a:t>
            </a:r>
            <a:r>
              <a:rPr lang="en-US" dirty="0" smtClean="0"/>
              <a:t>promised at the time of redemption, if any, and  </a:t>
            </a:r>
          </a:p>
          <a:p>
            <a:pPr algn="just">
              <a:buNone/>
            </a:pPr>
            <a:r>
              <a:rPr lang="en-US" dirty="0" smtClean="0"/>
              <a:t>	(iii) the </a:t>
            </a:r>
            <a:r>
              <a:rPr lang="en-US" dirty="0" smtClean="0"/>
              <a:t>annual interest from the date </a:t>
            </a:r>
            <a:r>
              <a:rPr lang="en-US" dirty="0" smtClean="0"/>
              <a:t>of  purchase </a:t>
            </a:r>
            <a:r>
              <a:rPr lang="en-US" dirty="0" smtClean="0"/>
              <a:t>to the date of actual redemption.</a:t>
            </a:r>
          </a:p>
          <a:p>
            <a:pPr algn="just">
              <a:buNone/>
            </a:pPr>
            <a:r>
              <a:rPr lang="en-US" dirty="0" smtClean="0"/>
              <a:t>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30</a:t>
            </a:fld>
            <a:endParaRPr lang="en-US"/>
          </a:p>
        </p:txBody>
      </p:sp>
      <p:sp>
        <p:nvSpPr>
          <p:cNvPr id="5" name="Footer Placeholder 4"/>
          <p:cNvSpPr>
            <a:spLocks noGrp="1"/>
          </p:cNvSpPr>
          <p:nvPr>
            <p:ph type="ftr" sz="quarter" idx="11"/>
          </p:nvPr>
        </p:nvSpPr>
        <p:spPr/>
        <p:txBody>
          <a:bodyPr/>
          <a:lstStyle/>
          <a:p>
            <a:r>
              <a:rPr lang="en-US" smtClean="0"/>
              <a:t>Dr. Dev Raj Jat</a:t>
            </a:r>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t>
            </a:r>
            <a:endParaRPr lang="en-US" dirty="0"/>
          </a:p>
        </p:txBody>
      </p:sp>
      <p:sp>
        <p:nvSpPr>
          <p:cNvPr id="3" name="Content Placeholder 2"/>
          <p:cNvSpPr>
            <a:spLocks noGrp="1"/>
          </p:cNvSpPr>
          <p:nvPr>
            <p:ph idx="1"/>
          </p:nvPr>
        </p:nvSpPr>
        <p:spPr>
          <a:xfrm>
            <a:off x="457200" y="685800"/>
            <a:ext cx="8229600" cy="5638800"/>
          </a:xfrm>
        </p:spPr>
        <p:txBody>
          <a:bodyPr>
            <a:normAutofit/>
          </a:bodyPr>
          <a:lstStyle/>
          <a:p>
            <a:pPr algn="just"/>
            <a:r>
              <a:rPr lang="en-US" sz="3200" dirty="0" smtClean="0"/>
              <a:t>When the company purchases its own debentures in </a:t>
            </a:r>
            <a:r>
              <a:rPr lang="en-US" sz="3200" dirty="0" smtClean="0"/>
              <a:t>the open</a:t>
            </a:r>
            <a:r>
              <a:rPr lang="en-US" sz="3200" dirty="0" smtClean="0"/>
              <a:t>	market, it may have to pay </a:t>
            </a:r>
            <a:r>
              <a:rPr lang="en-US" sz="3200" dirty="0" smtClean="0"/>
              <a:t>a higher </a:t>
            </a:r>
            <a:r>
              <a:rPr lang="en-US" sz="3200" dirty="0" smtClean="0"/>
              <a:t>or a lower price than the face value of its debentures. The difference between the face value of debentures and the price at which they are purchased, will be the profit or loss on their cancellation. Hence, when own debentures are purchased for cancellation, the </a:t>
            </a:r>
            <a:r>
              <a:rPr lang="en-US" sz="3200" dirty="0" smtClean="0"/>
              <a:t>entry should </a:t>
            </a:r>
            <a:r>
              <a:rPr lang="en-US" sz="3200" dirty="0" smtClean="0"/>
              <a:t>also account for such </a:t>
            </a:r>
            <a:r>
              <a:rPr lang="en-US" sz="3200" dirty="0" smtClean="0"/>
              <a:t>profit </a:t>
            </a:r>
            <a:r>
              <a:rPr lang="en-US" sz="3200" dirty="0" smtClean="0"/>
              <a:t>or loss</a:t>
            </a:r>
            <a:endParaRPr lang="en-US" sz="32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31</a:t>
            </a:fld>
            <a:endParaRPr lang="en-US"/>
          </a:p>
        </p:txBody>
      </p:sp>
      <p:sp>
        <p:nvSpPr>
          <p:cNvPr id="5" name="Footer Placeholder 4"/>
          <p:cNvSpPr>
            <a:spLocks noGrp="1"/>
          </p:cNvSpPr>
          <p:nvPr>
            <p:ph type="ftr" sz="quarter" idx="11"/>
          </p:nvPr>
        </p:nvSpPr>
        <p:spPr/>
        <p:txBody>
          <a:bodyPr/>
          <a:lstStyle/>
          <a:p>
            <a:r>
              <a:rPr lang="en-US" smtClean="0"/>
              <a:t>Dr. Dev Raj Jat</a:t>
            </a:r>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 case of profit</a:t>
            </a:r>
            <a:endParaRPr lang="en-US" dirty="0"/>
          </a:p>
        </p:txBody>
      </p:sp>
      <p:sp>
        <p:nvSpPr>
          <p:cNvPr id="3" name="Content Placeholder 2"/>
          <p:cNvSpPr>
            <a:spLocks noGrp="1"/>
          </p:cNvSpPr>
          <p:nvPr>
            <p:ph idx="1"/>
          </p:nvPr>
        </p:nvSpPr>
        <p:spPr/>
        <p:txBody>
          <a:bodyPr/>
          <a:lstStyle/>
          <a:p>
            <a:pPr>
              <a:buNone/>
            </a:pPr>
            <a:r>
              <a:rPr lang="en-US" dirty="0" smtClean="0"/>
              <a:t>	1.	Debentures A/c</a:t>
            </a:r>
            <a:r>
              <a:rPr lang="en-US" dirty="0" smtClean="0"/>
              <a:t>	</a:t>
            </a:r>
            <a:r>
              <a:rPr lang="en-US" dirty="0" smtClean="0"/>
              <a:t>  Dr.	</a:t>
            </a:r>
          </a:p>
          <a:p>
            <a:pPr>
              <a:buNone/>
            </a:pPr>
            <a:r>
              <a:rPr lang="en-US" dirty="0" smtClean="0"/>
              <a:t>	</a:t>
            </a:r>
            <a:r>
              <a:rPr lang="en-US" dirty="0" smtClean="0"/>
              <a:t>	 </a:t>
            </a:r>
            <a:r>
              <a:rPr lang="en-US" dirty="0" smtClean="0"/>
              <a:t>To </a:t>
            </a:r>
            <a:r>
              <a:rPr lang="en-US" dirty="0" smtClean="0"/>
              <a:t>Bank A/c           </a:t>
            </a:r>
            <a:endParaRPr lang="en-US" dirty="0" smtClean="0"/>
          </a:p>
          <a:p>
            <a:pPr>
              <a:buNone/>
            </a:pPr>
            <a:r>
              <a:rPr lang="en-US" dirty="0" smtClean="0"/>
              <a:t>		To </a:t>
            </a:r>
            <a:r>
              <a:rPr lang="en-US" dirty="0" smtClean="0"/>
              <a:t>Profit on Redemption of </a:t>
            </a:r>
            <a:r>
              <a:rPr lang="en-US" dirty="0" smtClean="0"/>
              <a:t>Debenture A/c</a:t>
            </a:r>
          </a:p>
          <a:p>
            <a:pPr>
              <a:buNone/>
            </a:pPr>
            <a:endParaRPr lang="en-US" dirty="0" smtClean="0"/>
          </a:p>
          <a:p>
            <a:pPr>
              <a:buNone/>
            </a:pPr>
            <a:r>
              <a:rPr lang="en-IN" dirty="0" smtClean="0"/>
              <a:t>	</a:t>
            </a:r>
            <a:r>
              <a:rPr lang="en-IN" dirty="0" smtClean="0"/>
              <a:t>2.	</a:t>
            </a:r>
            <a:r>
              <a:rPr lang="en-US" dirty="0" smtClean="0"/>
              <a:t>Profit </a:t>
            </a:r>
            <a:r>
              <a:rPr lang="en-US" dirty="0" smtClean="0"/>
              <a:t>on Redemption  </a:t>
            </a:r>
            <a:r>
              <a:rPr lang="en-US" dirty="0" smtClean="0"/>
              <a:t>of </a:t>
            </a:r>
            <a:r>
              <a:rPr lang="en-US" dirty="0" smtClean="0"/>
              <a:t>Debentures A/c Dr</a:t>
            </a:r>
            <a:r>
              <a:rPr lang="en-US" dirty="0" smtClean="0"/>
              <a:t>.</a:t>
            </a:r>
          </a:p>
          <a:p>
            <a:pPr>
              <a:buNone/>
            </a:pPr>
            <a:r>
              <a:rPr lang="en-US" dirty="0" smtClean="0"/>
              <a:t>		To </a:t>
            </a:r>
            <a:r>
              <a:rPr lang="en-US" dirty="0" smtClean="0"/>
              <a:t>Capital </a:t>
            </a:r>
            <a:r>
              <a:rPr lang="en-US" dirty="0" smtClean="0"/>
              <a:t>Reserve A/c</a:t>
            </a:r>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32</a:t>
            </a:fld>
            <a:endParaRPr lang="en-US"/>
          </a:p>
        </p:txBody>
      </p:sp>
      <p:sp>
        <p:nvSpPr>
          <p:cNvPr id="5" name="Footer Placeholder 4"/>
          <p:cNvSpPr>
            <a:spLocks noGrp="1"/>
          </p:cNvSpPr>
          <p:nvPr>
            <p:ph type="ftr" sz="quarter" idx="11"/>
          </p:nvPr>
        </p:nvSpPr>
        <p:spPr/>
        <p:txBody>
          <a:bodyPr/>
          <a:lstStyle/>
          <a:p>
            <a:r>
              <a:rPr lang="en-US" smtClean="0"/>
              <a:t>Dr. Dev Raj Jat</a:t>
            </a:r>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 case of Loss</a:t>
            </a:r>
            <a:endParaRPr lang="en-US" dirty="0"/>
          </a:p>
        </p:txBody>
      </p:sp>
      <p:sp>
        <p:nvSpPr>
          <p:cNvPr id="3" name="Content Placeholder 2"/>
          <p:cNvSpPr>
            <a:spLocks noGrp="1"/>
          </p:cNvSpPr>
          <p:nvPr>
            <p:ph idx="1"/>
          </p:nvPr>
        </p:nvSpPr>
        <p:spPr/>
        <p:txBody>
          <a:bodyPr/>
          <a:lstStyle/>
          <a:p>
            <a:pPr>
              <a:buNone/>
            </a:pPr>
            <a:r>
              <a:rPr lang="en-US" dirty="0" smtClean="0"/>
              <a:t>	1.	Debentures A/c Dr.</a:t>
            </a:r>
            <a:endParaRPr lang="en-US" dirty="0" smtClean="0"/>
          </a:p>
          <a:p>
            <a:pPr>
              <a:buNone/>
            </a:pPr>
            <a:r>
              <a:rPr lang="en-US" dirty="0" smtClean="0"/>
              <a:t>		Loss </a:t>
            </a:r>
            <a:r>
              <a:rPr lang="en-US" dirty="0" smtClean="0"/>
              <a:t>on Redemption of Debentures </a:t>
            </a:r>
            <a:r>
              <a:rPr lang="en-US" dirty="0" smtClean="0"/>
              <a:t>A/c Dr.</a:t>
            </a:r>
            <a:endParaRPr lang="en-US" dirty="0" smtClean="0"/>
          </a:p>
          <a:p>
            <a:pPr>
              <a:buNone/>
            </a:pPr>
            <a:r>
              <a:rPr lang="en-US" dirty="0" smtClean="0"/>
              <a:t>		To Bank A/c</a:t>
            </a:r>
          </a:p>
          <a:p>
            <a:pPr>
              <a:buNone/>
            </a:pPr>
            <a:endParaRPr lang="en-US" dirty="0" smtClean="0"/>
          </a:p>
          <a:p>
            <a:pPr>
              <a:buNone/>
            </a:pPr>
            <a:r>
              <a:rPr lang="en-IN" dirty="0" smtClean="0"/>
              <a:t>	</a:t>
            </a:r>
            <a:r>
              <a:rPr lang="en-IN" dirty="0" smtClean="0"/>
              <a:t>2.	</a:t>
            </a:r>
            <a:r>
              <a:rPr lang="en-US" dirty="0" smtClean="0"/>
              <a:t>Capital Reserve A/c</a:t>
            </a:r>
            <a:r>
              <a:rPr lang="en-US" dirty="0" smtClean="0"/>
              <a:t>	(if available)	Dr.</a:t>
            </a:r>
          </a:p>
          <a:p>
            <a:pPr>
              <a:buNone/>
            </a:pPr>
            <a:r>
              <a:rPr lang="en-US" dirty="0" smtClean="0"/>
              <a:t>		Premium </a:t>
            </a:r>
            <a:r>
              <a:rPr lang="en-US" dirty="0" smtClean="0"/>
              <a:t>on </a:t>
            </a:r>
            <a:r>
              <a:rPr lang="en-US" dirty="0" smtClean="0"/>
              <a:t>Shares A/c</a:t>
            </a:r>
            <a:r>
              <a:rPr lang="en-US" dirty="0" smtClean="0"/>
              <a:t>	(if available)	Dr.</a:t>
            </a:r>
          </a:p>
          <a:p>
            <a:pPr>
              <a:buNone/>
            </a:pPr>
            <a:r>
              <a:rPr lang="en-US" dirty="0" smtClean="0"/>
              <a:t>		To </a:t>
            </a:r>
            <a:r>
              <a:rPr lang="en-US" dirty="0" smtClean="0"/>
              <a:t>Loss </a:t>
            </a:r>
            <a:r>
              <a:rPr lang="en-US" dirty="0" smtClean="0"/>
              <a:t>on Redemption of </a:t>
            </a:r>
            <a:r>
              <a:rPr lang="en-US" dirty="0" smtClean="0"/>
              <a:t>Debentures </a:t>
            </a:r>
            <a:r>
              <a:rPr lang="en-US" dirty="0" smtClean="0"/>
              <a:t>A/c</a:t>
            </a:r>
            <a:endParaRPr lang="en-US" dirty="0" smtClean="0"/>
          </a:p>
          <a:p>
            <a:pPr>
              <a:buNone/>
            </a:pPr>
            <a:r>
              <a:rPr lang="en-US" dirty="0" smtClean="0"/>
              <a:t> </a:t>
            </a:r>
          </a:p>
          <a:p>
            <a:pPr>
              <a:buNone/>
            </a:pPr>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33</a:t>
            </a:fld>
            <a:endParaRPr lang="en-US"/>
          </a:p>
        </p:txBody>
      </p:sp>
      <p:sp>
        <p:nvSpPr>
          <p:cNvPr id="5" name="Footer Placeholder 4"/>
          <p:cNvSpPr>
            <a:spLocks noGrp="1"/>
          </p:cNvSpPr>
          <p:nvPr>
            <p:ph type="ftr" sz="quarter" idx="11"/>
          </p:nvPr>
        </p:nvSpPr>
        <p:spPr/>
        <p:txBody>
          <a:bodyPr/>
          <a:lstStyle/>
          <a:p>
            <a:r>
              <a:rPr lang="en-US" smtClean="0"/>
              <a:t>Dr. Dev Raj Jat</a:t>
            </a:r>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pPr lvl="2" algn="l" rtl="0">
              <a:spcBef>
                <a:spcPct val="0"/>
              </a:spcBef>
            </a:pPr>
            <a:r>
              <a:rPr lang="en-US" b="1" dirty="0"/>
              <a:t>Redemption by Conversion</a:t>
            </a:r>
            <a:br>
              <a:rPr lang="en-US" b="1" dirty="0"/>
            </a:br>
            <a:endParaRPr lang="en-US" dirty="0"/>
          </a:p>
        </p:txBody>
      </p:sp>
      <p:sp>
        <p:nvSpPr>
          <p:cNvPr id="3" name="Content Placeholder 2"/>
          <p:cNvSpPr>
            <a:spLocks noGrp="1"/>
          </p:cNvSpPr>
          <p:nvPr>
            <p:ph idx="1"/>
          </p:nvPr>
        </p:nvSpPr>
        <p:spPr>
          <a:xfrm>
            <a:off x="457200" y="914400"/>
            <a:ext cx="8229600" cy="5410200"/>
          </a:xfrm>
        </p:spPr>
        <p:txBody>
          <a:bodyPr/>
          <a:lstStyle/>
          <a:p>
            <a:pPr algn="just"/>
            <a:r>
              <a:rPr lang="en-US" dirty="0" smtClean="0"/>
              <a:t>Debentures can also be redeemed by converting them </a:t>
            </a:r>
            <a:r>
              <a:rPr lang="en-US" dirty="0" smtClean="0"/>
              <a:t>into new debentures </a:t>
            </a:r>
            <a:r>
              <a:rPr lang="en-US" dirty="0" smtClean="0"/>
              <a:t>or shares</a:t>
            </a:r>
            <a:r>
              <a:rPr lang="en-US" dirty="0" smtClean="0"/>
              <a:t>.</a:t>
            </a:r>
            <a:r>
              <a:rPr lang="en-US" dirty="0" smtClean="0"/>
              <a:t> </a:t>
            </a:r>
          </a:p>
          <a:p>
            <a:pPr algn="just">
              <a:buNone/>
            </a:pPr>
            <a:r>
              <a:rPr lang="en-US" dirty="0" smtClean="0"/>
              <a:t>	If </a:t>
            </a:r>
            <a:r>
              <a:rPr lang="en-US" dirty="0" smtClean="0"/>
              <a:t>it is decided to redeem the existing debentures by conversion into new debentures, the company has to follow the prescribed procedure for </a:t>
            </a:r>
            <a:r>
              <a:rPr lang="en-US" dirty="0" smtClean="0"/>
              <a:t>the </a:t>
            </a:r>
            <a:r>
              <a:rPr lang="en-US" dirty="0" smtClean="0"/>
              <a:t>purpose and give the necessary option to the </a:t>
            </a:r>
            <a:r>
              <a:rPr lang="en-US" dirty="0" smtClean="0"/>
              <a:t>debenture-holders who</a:t>
            </a:r>
            <a:r>
              <a:rPr lang="en-US" dirty="0" smtClean="0"/>
              <a:t>	will take their own decision. It cannot be made compulsory unless </a:t>
            </a:r>
            <a:r>
              <a:rPr lang="en-US" dirty="0" smtClean="0"/>
              <a:t>the term of </a:t>
            </a:r>
            <a:r>
              <a:rPr lang="en-US" dirty="0" smtClean="0"/>
              <a:t>the issue had provided for such conversion. In case </a:t>
            </a:r>
            <a:r>
              <a:rPr lang="en-US" dirty="0" smtClean="0"/>
              <a:t>of debentures </a:t>
            </a:r>
            <a:r>
              <a:rPr lang="en-US" dirty="0" smtClean="0"/>
              <a:t>for </a:t>
            </a:r>
            <a:r>
              <a:rPr lang="en-US" dirty="0" smtClean="0"/>
              <a:t>which the option </a:t>
            </a:r>
            <a:r>
              <a:rPr lang="en-US" dirty="0" smtClean="0"/>
              <a:t>for such conversion has been exercised, the entry will be as follows.</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34</a:t>
            </a:fld>
            <a:endParaRPr lang="en-US"/>
          </a:p>
        </p:txBody>
      </p:sp>
      <p:sp>
        <p:nvSpPr>
          <p:cNvPr id="5" name="Footer Placeholder 4"/>
          <p:cNvSpPr>
            <a:spLocks noGrp="1"/>
          </p:cNvSpPr>
          <p:nvPr>
            <p:ph type="ftr" sz="quarter" idx="11"/>
          </p:nvPr>
        </p:nvSpPr>
        <p:spPr/>
        <p:txBody>
          <a:bodyPr/>
          <a:lstStyle/>
          <a:p>
            <a:r>
              <a:rPr lang="en-US" smtClean="0"/>
              <a:t>Dr. Dev Raj Jat</a:t>
            </a:r>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t>
            </a:r>
            <a:endParaRPr lang="en-US" dirty="0"/>
          </a:p>
        </p:txBody>
      </p:sp>
      <p:sp>
        <p:nvSpPr>
          <p:cNvPr id="3" name="Content Placeholder 2"/>
          <p:cNvSpPr>
            <a:spLocks noGrp="1"/>
          </p:cNvSpPr>
          <p:nvPr>
            <p:ph idx="1"/>
          </p:nvPr>
        </p:nvSpPr>
        <p:spPr>
          <a:xfrm>
            <a:off x="457200" y="304800"/>
            <a:ext cx="8229600" cy="6019800"/>
          </a:xfrm>
        </p:spPr>
        <p:txBody>
          <a:bodyPr/>
          <a:lstStyle/>
          <a:p>
            <a:pPr>
              <a:buNone/>
            </a:pPr>
            <a:r>
              <a:rPr lang="en-US" dirty="0" smtClean="0"/>
              <a:t>	1.	Debentures </a:t>
            </a:r>
            <a:r>
              <a:rPr lang="en-US" dirty="0" smtClean="0"/>
              <a:t>(old) </a:t>
            </a:r>
            <a:r>
              <a:rPr lang="en-US" dirty="0" smtClean="0"/>
              <a:t>A/c Dr</a:t>
            </a:r>
            <a:endParaRPr lang="en-US" dirty="0" smtClean="0"/>
          </a:p>
          <a:p>
            <a:pPr>
              <a:buNone/>
            </a:pPr>
            <a:r>
              <a:rPr lang="en-US" dirty="0" smtClean="0"/>
              <a:t>		To </a:t>
            </a:r>
            <a:r>
              <a:rPr lang="en-US" dirty="0" smtClean="0"/>
              <a:t>Debentures (new</a:t>
            </a:r>
            <a:r>
              <a:rPr lang="en-US" dirty="0" smtClean="0"/>
              <a:t>) A/c</a:t>
            </a:r>
          </a:p>
          <a:p>
            <a:pPr>
              <a:buNone/>
            </a:pPr>
            <a:endParaRPr lang="en-IN" dirty="0" smtClean="0"/>
          </a:p>
          <a:p>
            <a:pPr>
              <a:buNone/>
            </a:pPr>
            <a:endParaRPr lang="en-US" dirty="0" smtClean="0"/>
          </a:p>
          <a:p>
            <a:pPr>
              <a:buFontTx/>
              <a:buChar char="-"/>
            </a:pPr>
            <a:r>
              <a:rPr lang="en-US" dirty="0" smtClean="0"/>
              <a:t>As </a:t>
            </a:r>
            <a:r>
              <a:rPr lang="en-US" dirty="0" smtClean="0"/>
              <a:t>for redemption by conversion into </a:t>
            </a:r>
            <a:r>
              <a:rPr lang="en-US" dirty="0" smtClean="0"/>
              <a:t>shares:-</a:t>
            </a:r>
          </a:p>
          <a:p>
            <a:pPr>
              <a:buFontTx/>
              <a:buChar char="-"/>
            </a:pPr>
            <a:endParaRPr lang="en-US" dirty="0" smtClean="0"/>
          </a:p>
          <a:p>
            <a:pPr>
              <a:buNone/>
            </a:pPr>
            <a:r>
              <a:rPr lang="en-US" dirty="0" smtClean="0"/>
              <a:t>	</a:t>
            </a:r>
            <a:r>
              <a:rPr lang="en-US" dirty="0" smtClean="0"/>
              <a:t>2.	Debentures A/c Dr.</a:t>
            </a:r>
          </a:p>
          <a:p>
            <a:pPr>
              <a:buNone/>
            </a:pPr>
            <a:r>
              <a:rPr lang="en-US" dirty="0" smtClean="0"/>
              <a:t>	</a:t>
            </a:r>
            <a:r>
              <a:rPr lang="en-US" dirty="0" smtClean="0"/>
              <a:t>	To Equity share capital A/c</a:t>
            </a:r>
          </a:p>
          <a:p>
            <a:pPr>
              <a:buNone/>
            </a:pPr>
            <a:endParaRPr lang="en-US" dirty="0" smtClean="0"/>
          </a:p>
          <a:p>
            <a:pPr algn="ctr">
              <a:buNone/>
            </a:pPr>
            <a:r>
              <a:rPr lang="en-US" sz="7200" dirty="0" smtClean="0">
                <a:solidFill>
                  <a:schemeClr val="accent5">
                    <a:lumMod val="50000"/>
                  </a:schemeClr>
                </a:solidFill>
              </a:rPr>
              <a:t>Thanks</a:t>
            </a:r>
            <a:r>
              <a:rPr lang="en-US" dirty="0" smtClean="0"/>
              <a:t/>
            </a:r>
            <a:br>
              <a:rPr lang="en-US" dirty="0" smtClean="0"/>
            </a:b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35</a:t>
            </a:fld>
            <a:endParaRPr lang="en-US"/>
          </a:p>
        </p:txBody>
      </p:sp>
      <p:sp>
        <p:nvSpPr>
          <p:cNvPr id="5" name="Footer Placeholder 4"/>
          <p:cNvSpPr>
            <a:spLocks noGrp="1"/>
          </p:cNvSpPr>
          <p:nvPr>
            <p:ph type="ftr" sz="quarter" idx="11"/>
          </p:nvPr>
        </p:nvSpPr>
        <p:spPr/>
        <p:txBody>
          <a:bodyPr/>
          <a:lstStyle/>
          <a:p>
            <a:r>
              <a:rPr lang="en-US" smtClean="0"/>
              <a:t>Dr. Dev Raj Jat</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DIFFERENCE BETWEEN SHARES AND DEBENTURES</a:t>
            </a:r>
            <a:br>
              <a:rPr lang="en-US" b="1" dirty="0" smtClean="0"/>
            </a:br>
            <a:endParaRPr lang="en-US" dirty="0"/>
          </a:p>
        </p:txBody>
      </p:sp>
      <p:sp>
        <p:nvSpPr>
          <p:cNvPr id="3" name="Content Placeholder 2"/>
          <p:cNvSpPr>
            <a:spLocks noGrp="1"/>
          </p:cNvSpPr>
          <p:nvPr>
            <p:ph idx="1"/>
          </p:nvPr>
        </p:nvSpPr>
        <p:spPr>
          <a:xfrm>
            <a:off x="457200" y="1219200"/>
            <a:ext cx="8229600" cy="5105400"/>
          </a:xfrm>
        </p:spPr>
        <p:txBody>
          <a:bodyPr>
            <a:normAutofit lnSpcReduction="10000"/>
          </a:bodyPr>
          <a:lstStyle/>
          <a:p>
            <a:pPr lvl="0" algn="just"/>
            <a:r>
              <a:rPr lang="en-US" dirty="0" smtClean="0"/>
              <a:t>A share represents a portion of the capital of a company whereas a debenture represents a portion of debt of a company.</a:t>
            </a:r>
          </a:p>
          <a:p>
            <a:pPr lvl="0" algn="just"/>
            <a:r>
              <a:rPr lang="en-US" b="1" dirty="0" smtClean="0"/>
              <a:t>A </a:t>
            </a:r>
            <a:r>
              <a:rPr lang="en-US" dirty="0" smtClean="0"/>
              <a:t>shareholder is a member of the company whereas a debenture holder is a creditor of the company.</a:t>
            </a:r>
          </a:p>
          <a:p>
            <a:pPr lvl="0" algn="just"/>
            <a:r>
              <a:rPr lang="en-US" b="1" dirty="0" smtClean="0"/>
              <a:t>A </a:t>
            </a:r>
            <a:r>
              <a:rPr lang="en-US" dirty="0" smtClean="0"/>
              <a:t>shareholder enjoys the rights of proprietorship of a company whereas a debenture-holder can enjoy the rights of a lender only.</a:t>
            </a:r>
          </a:p>
          <a:p>
            <a:pPr lvl="0" algn="just"/>
            <a:r>
              <a:rPr lang="en-US" b="1" dirty="0" smtClean="0"/>
              <a:t>A </a:t>
            </a:r>
            <a:r>
              <a:rPr lang="en-US" dirty="0" smtClean="0"/>
              <a:t>shareholder has a right of control over the working of the company by attending and voting in the general meeting which is the supreme authority of the company whereas a </a:t>
            </a:r>
            <a:r>
              <a:rPr lang="en-US" dirty="0" err="1" smtClean="0"/>
              <a:t>debentureholder</a:t>
            </a:r>
            <a:r>
              <a:rPr lang="en-US" dirty="0" smtClean="0"/>
              <a:t> has no such right.</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
        <p:nvSpPr>
          <p:cNvPr id="5" name="Footer Placeholder 4"/>
          <p:cNvSpPr>
            <a:spLocks noGrp="1"/>
          </p:cNvSpPr>
          <p:nvPr>
            <p:ph type="ftr" sz="quarter" idx="11"/>
          </p:nvPr>
        </p:nvSpPr>
        <p:spPr/>
        <p:txBody>
          <a:bodyPr/>
          <a:lstStyle/>
          <a:p>
            <a:r>
              <a:rPr lang="en-US" smtClean="0"/>
              <a:t>Dr. Dev Raj Jat</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t>
            </a:r>
            <a:endParaRPr lang="en-US" dirty="0"/>
          </a:p>
        </p:txBody>
      </p:sp>
      <p:sp>
        <p:nvSpPr>
          <p:cNvPr id="3" name="Content Placeholder 2"/>
          <p:cNvSpPr>
            <a:spLocks noGrp="1"/>
          </p:cNvSpPr>
          <p:nvPr>
            <p:ph idx="1"/>
          </p:nvPr>
        </p:nvSpPr>
        <p:spPr>
          <a:xfrm>
            <a:off x="457200" y="381000"/>
            <a:ext cx="8229600" cy="5943600"/>
          </a:xfrm>
        </p:spPr>
        <p:txBody>
          <a:bodyPr>
            <a:normAutofit fontScale="92500" lnSpcReduction="20000"/>
          </a:bodyPr>
          <a:lstStyle/>
          <a:p>
            <a:pPr lvl="0" algn="just"/>
            <a:r>
              <a:rPr lang="en-US" dirty="0" smtClean="0"/>
              <a:t>A</a:t>
            </a:r>
            <a:r>
              <a:rPr lang="en-US" b="1" dirty="0" smtClean="0"/>
              <a:t> </a:t>
            </a:r>
            <a:r>
              <a:rPr lang="en-US" dirty="0" smtClean="0"/>
              <a:t>shareholder can get dividend only when there are profits whereas a debenture holder is entitled to interest which the company must pay whether or not there are profits to the company.</a:t>
            </a:r>
          </a:p>
          <a:p>
            <a:pPr lvl="0" algn="just"/>
            <a:r>
              <a:rPr lang="en-US" dirty="0" smtClean="0"/>
              <a:t>A debenture holders </a:t>
            </a:r>
            <a:r>
              <a:rPr lang="en-US" b="1" dirty="0" smtClean="0"/>
              <a:t> </a:t>
            </a:r>
            <a:r>
              <a:rPr lang="en-US" dirty="0" smtClean="0"/>
              <a:t>gets a fixed rate of interest per annum payable on fixed dates whereas a shareholder gets a dividend far higher if the company earns good profits.</a:t>
            </a:r>
          </a:p>
          <a:p>
            <a:pPr lvl="0" algn="just"/>
            <a:r>
              <a:rPr lang="en-US" dirty="0" smtClean="0"/>
              <a:t>A</a:t>
            </a:r>
            <a:r>
              <a:rPr lang="en-US" b="1" dirty="0" smtClean="0"/>
              <a:t> </a:t>
            </a:r>
            <a:r>
              <a:rPr lang="en-US" dirty="0" smtClean="0"/>
              <a:t>shareholder has a claim on the accumulated profits of the company and is normally rewarded with bonus shares whereas a debenture holder has no claims whatsoever after he has been paid the interest amount.</a:t>
            </a:r>
          </a:p>
          <a:p>
            <a:pPr algn="just">
              <a:buFont typeface="Arial" pitchFamily="34" charset="0"/>
              <a:buChar char="•"/>
            </a:pPr>
            <a:r>
              <a:rPr lang="en-US" dirty="0" smtClean="0"/>
              <a:t>Debentures	 are normally  issued for  a specified period ,after  which they are repaid but no such repayment is possible in case of shares.</a:t>
            </a:r>
          </a:p>
          <a:p>
            <a:pPr lvl="0" algn="just"/>
            <a:r>
              <a:rPr lang="en-US" dirty="0" smtClean="0"/>
              <a:t>In liquidation, debenture holders being secured creditors normally, get priority in payment whereas shareholders are the last to get payment after all other claims have been satisfied.</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
        <p:nvSpPr>
          <p:cNvPr id="5" name="Footer Placeholder 4"/>
          <p:cNvSpPr>
            <a:spLocks noGrp="1"/>
          </p:cNvSpPr>
          <p:nvPr>
            <p:ph type="ftr" sz="quarter" idx="11"/>
          </p:nvPr>
        </p:nvSpPr>
        <p:spPr/>
        <p:txBody>
          <a:bodyPr/>
          <a:lstStyle/>
          <a:p>
            <a:r>
              <a:rPr lang="en-US" smtClean="0"/>
              <a:t>Dr. Dev Raj Jat</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Type of Debentures</a:t>
            </a:r>
            <a:endParaRPr lang="en-US" dirty="0"/>
          </a:p>
        </p:txBody>
      </p:sp>
      <p:sp>
        <p:nvSpPr>
          <p:cNvPr id="3" name="Content Placeholder 2"/>
          <p:cNvSpPr>
            <a:spLocks noGrp="1"/>
          </p:cNvSpPr>
          <p:nvPr>
            <p:ph idx="1"/>
          </p:nvPr>
        </p:nvSpPr>
        <p:spPr/>
        <p:txBody>
          <a:bodyPr>
            <a:normAutofit fontScale="92500"/>
          </a:bodyPr>
          <a:lstStyle/>
          <a:p>
            <a:pPr algn="just">
              <a:buNone/>
            </a:pPr>
            <a:r>
              <a:rPr lang="en-US" b="1" dirty="0" smtClean="0"/>
              <a:t>1.	Redeemable and Irredeemable Debentures: </a:t>
            </a:r>
            <a:r>
              <a:rPr lang="en-US" dirty="0" smtClean="0"/>
              <a:t>Redeemable Debentures are issued for a specified period after which the company must repay the amount of debentures on a specified date or after notice or by periodical drawings.</a:t>
            </a:r>
          </a:p>
          <a:p>
            <a:pPr algn="just"/>
            <a:r>
              <a:rPr lang="en-US" dirty="0" smtClean="0"/>
              <a:t> Irredeemable Debentures, on the other hand are those debentures for  which no fixed date is specified for repayment and the holders of which cannot demand payment as long as the company is functioning and does not make default in interest payment. </a:t>
            </a:r>
          </a:p>
          <a:p>
            <a:pPr algn="just"/>
            <a:r>
              <a:rPr lang="en-US" b="1" dirty="0" smtClean="0"/>
              <a:t>Normally companies issue redeemable debentures.</a:t>
            </a:r>
            <a:endParaRPr lang="en-US" dirty="0" smtClean="0"/>
          </a:p>
          <a:p>
            <a:pPr algn="just"/>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
        <p:nvSpPr>
          <p:cNvPr id="5" name="Footer Placeholder 4"/>
          <p:cNvSpPr>
            <a:spLocks noGrp="1"/>
          </p:cNvSpPr>
          <p:nvPr>
            <p:ph type="ftr" sz="quarter" idx="11"/>
          </p:nvPr>
        </p:nvSpPr>
        <p:spPr/>
        <p:txBody>
          <a:bodyPr/>
          <a:lstStyle/>
          <a:p>
            <a:r>
              <a:rPr lang="en-US" smtClean="0"/>
              <a:t>Dr. Dev Raj Jat</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t>
            </a:r>
            <a:endParaRPr lang="en-US" dirty="0"/>
          </a:p>
        </p:txBody>
      </p:sp>
      <p:sp>
        <p:nvSpPr>
          <p:cNvPr id="3" name="Content Placeholder 2"/>
          <p:cNvSpPr>
            <a:spLocks noGrp="1"/>
          </p:cNvSpPr>
          <p:nvPr>
            <p:ph idx="1"/>
          </p:nvPr>
        </p:nvSpPr>
        <p:spPr>
          <a:xfrm>
            <a:off x="457200" y="381000"/>
            <a:ext cx="8229600" cy="5943600"/>
          </a:xfrm>
        </p:spPr>
        <p:txBody>
          <a:bodyPr>
            <a:normAutofit/>
          </a:bodyPr>
          <a:lstStyle/>
          <a:p>
            <a:pPr algn="just"/>
            <a:r>
              <a:rPr lang="en-US" dirty="0" smtClean="0"/>
              <a:t>2	</a:t>
            </a:r>
            <a:r>
              <a:rPr lang="en-US" b="1" dirty="0" smtClean="0"/>
              <a:t>Registered and Bearer Debentures: </a:t>
            </a:r>
            <a:r>
              <a:rPr lang="en-US" dirty="0" smtClean="0"/>
              <a:t>Registered debentures are those which  are </a:t>
            </a:r>
            <a:r>
              <a:rPr lang="en-US" dirty="0" smtClean="0"/>
              <a:t>registered </a:t>
            </a:r>
            <a:r>
              <a:rPr lang="en-US" dirty="0" smtClean="0"/>
              <a:t>in the Name of the holder by the company in the Register of debentures holders. Such debentures are made out in the name of the holder  which appears in the debenture certificate. Such debentures are transferable in the same manner  as shares by  transfer deeds. Interest on	 such debentures is payable to the person whose name is registered with the company in the register of Debenture holders. Bearer debentures are those which are transferable by mere delivery. Interest on such debenture is payable on the basis of coupons attached with the debenture certificate.</a:t>
            </a:r>
          </a:p>
          <a:p>
            <a:pPr algn="just"/>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
        <p:nvSpPr>
          <p:cNvPr id="5" name="Footer Placeholder 4"/>
          <p:cNvSpPr>
            <a:spLocks noGrp="1"/>
          </p:cNvSpPr>
          <p:nvPr>
            <p:ph type="ftr" sz="quarter" idx="11"/>
          </p:nvPr>
        </p:nvSpPr>
        <p:spPr/>
        <p:txBody>
          <a:bodyPr/>
          <a:lstStyle/>
          <a:p>
            <a:r>
              <a:rPr lang="en-US" smtClean="0"/>
              <a:t>Dr. Dev Raj Jat</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t>
            </a:r>
            <a:endParaRPr lang="en-US" dirty="0"/>
          </a:p>
        </p:txBody>
      </p:sp>
      <p:sp>
        <p:nvSpPr>
          <p:cNvPr id="3" name="Content Placeholder 2"/>
          <p:cNvSpPr>
            <a:spLocks noGrp="1"/>
          </p:cNvSpPr>
          <p:nvPr>
            <p:ph idx="1"/>
          </p:nvPr>
        </p:nvSpPr>
        <p:spPr>
          <a:xfrm>
            <a:off x="457200" y="381000"/>
            <a:ext cx="8229600" cy="5943600"/>
          </a:xfrm>
        </p:spPr>
        <p:txBody>
          <a:bodyPr/>
          <a:lstStyle/>
          <a:p>
            <a:pPr lvl="0" algn="just">
              <a:buNone/>
            </a:pPr>
            <a:r>
              <a:rPr lang="en-US" b="1" dirty="0" smtClean="0"/>
              <a:t>3.		Secured and Unsecured Debentures: </a:t>
            </a:r>
            <a:r>
              <a:rPr lang="en-US" dirty="0" smtClean="0"/>
              <a:t>Secured debentures are those debentures which are secured either by the mortgage of a particular asset of the company known as Fixed Charge or by  the mortgaged  of general assets of the company known as Floating Charge. Secured debentures are also known as Mortgaged Debentures.</a:t>
            </a:r>
          </a:p>
          <a:p>
            <a:pPr lvl="0" algn="just">
              <a:buNone/>
            </a:pPr>
            <a:r>
              <a:rPr lang="en-US" dirty="0" smtClean="0"/>
              <a:t>		 </a:t>
            </a:r>
            <a:r>
              <a:rPr lang="en-US" dirty="0" smtClean="0"/>
              <a:t>Unsecured debentures</a:t>
            </a:r>
            <a:r>
              <a:rPr lang="en-US" dirty="0" smtClean="0"/>
              <a:t>, on the other hand are those debentures which are not secured by any charge or mortgage on any property  of the company. Unsecured debentures are also known as 'Naked Debentures'.  Only good companies of strong financial standing can issue such naked debentures.</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
        <p:nvSpPr>
          <p:cNvPr id="5" name="Footer Placeholder 4"/>
          <p:cNvSpPr>
            <a:spLocks noGrp="1"/>
          </p:cNvSpPr>
          <p:nvPr>
            <p:ph type="ftr" sz="quarter" idx="11"/>
          </p:nvPr>
        </p:nvSpPr>
        <p:spPr/>
        <p:txBody>
          <a:bodyPr/>
          <a:lstStyle/>
          <a:p>
            <a:r>
              <a:rPr lang="en-US" smtClean="0"/>
              <a:t>Dr. Dev Raj Jat</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t>
            </a:r>
            <a:endParaRPr lang="en-US" dirty="0"/>
          </a:p>
        </p:txBody>
      </p:sp>
      <p:sp>
        <p:nvSpPr>
          <p:cNvPr id="3" name="Content Placeholder 2"/>
          <p:cNvSpPr>
            <a:spLocks noGrp="1"/>
          </p:cNvSpPr>
          <p:nvPr>
            <p:ph idx="1"/>
          </p:nvPr>
        </p:nvSpPr>
        <p:spPr>
          <a:xfrm>
            <a:off x="457200" y="381000"/>
            <a:ext cx="8229600" cy="5943600"/>
          </a:xfrm>
        </p:spPr>
        <p:txBody>
          <a:bodyPr>
            <a:normAutofit fontScale="92500"/>
          </a:bodyPr>
          <a:lstStyle/>
          <a:p>
            <a:pPr lvl="0" algn="just">
              <a:buNone/>
            </a:pPr>
            <a:r>
              <a:rPr lang="en-US" b="1" dirty="0" smtClean="0"/>
              <a:t>4.		Convertible and Non-</a:t>
            </a:r>
            <a:r>
              <a:rPr lang="en-US" b="1" dirty="0" err="1" smtClean="0"/>
              <a:t>Converttible</a:t>
            </a:r>
            <a:r>
              <a:rPr lang="en-US" b="1" dirty="0" smtClean="0"/>
              <a:t> Debentures: </a:t>
            </a:r>
            <a:r>
              <a:rPr lang="en-US" dirty="0" smtClean="0"/>
              <a:t>Convertible debentures </a:t>
            </a:r>
            <a:r>
              <a:rPr lang="en-US" b="1" dirty="0" smtClean="0"/>
              <a:t>are </a:t>
            </a:r>
            <a:r>
              <a:rPr lang="en-US" dirty="0" smtClean="0"/>
              <a:t>those debentures wherein  the debenture holder is given  an option  to exchange a part or whole of the debenture amount for equity shares in the company on the expiry of a specified period. Some companies issue convertible debentures where in a part or whole of the debenture amount, after the specified period, is compulsorily converted into equity shares of  the company. Where only a part of  the debenture	amount is convertible into equity  shares such debentures are known as 'Partly Convertible Debentures' but when the full amount of  the debenture is  convertible into equity shares such debentures  are known as 'Fully Convertible Debentures'. Non-convertible debentures, on the other hand, are those debentures for which the debenture holder does not have any right for conversion into equity shares.</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
        <p:nvSpPr>
          <p:cNvPr id="5" name="Footer Placeholder 4"/>
          <p:cNvSpPr>
            <a:spLocks noGrp="1"/>
          </p:cNvSpPr>
          <p:nvPr>
            <p:ph type="ftr" sz="quarter" idx="11"/>
          </p:nvPr>
        </p:nvSpPr>
        <p:spPr/>
        <p:txBody>
          <a:bodyPr/>
          <a:lstStyle/>
          <a:p>
            <a:r>
              <a:rPr lang="en-US" smtClean="0"/>
              <a:t>Dr. Dev Raj Jat</a:t>
            </a:r>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4452</TotalTime>
  <Words>1136</Words>
  <Application>Microsoft Office PowerPoint</Application>
  <PresentationFormat>On-screen Show (4:3)</PresentationFormat>
  <Paragraphs>302</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Flow</vt:lpstr>
      <vt:lpstr>ISSUE AND REDEMPTION OF DEBENTURES</vt:lpstr>
      <vt:lpstr>What is Debenture?</vt:lpstr>
      <vt:lpstr> The main features of a debentures </vt:lpstr>
      <vt:lpstr>DIFFERENCE BETWEEN SHARES AND DEBENTURES </vt:lpstr>
      <vt:lpstr>    </vt:lpstr>
      <vt:lpstr>Type of Debentures</vt:lpstr>
      <vt:lpstr>     </vt:lpstr>
      <vt:lpstr>   </vt:lpstr>
      <vt:lpstr>    </vt:lpstr>
      <vt:lpstr>Issue of Debentures</vt:lpstr>
      <vt:lpstr>When debentures are issued for consideration other than cash</vt:lpstr>
      <vt:lpstr>    </vt:lpstr>
      <vt:lpstr>   </vt:lpstr>
      <vt:lpstr>   </vt:lpstr>
      <vt:lpstr>Issue of Debentures as a Collateral Security </vt:lpstr>
      <vt:lpstr>Debentures Issued at Different Terms</vt:lpstr>
      <vt:lpstr>     </vt:lpstr>
      <vt:lpstr>      </vt:lpstr>
      <vt:lpstr>Redemption of Debentures</vt:lpstr>
      <vt:lpstr>      </vt:lpstr>
      <vt:lpstr>Redemption on Maturity </vt:lpstr>
      <vt:lpstr>Debentures Redemption Reserve</vt:lpstr>
      <vt:lpstr>Sinking Fund Method</vt:lpstr>
      <vt:lpstr>At the end of first year</vt:lpstr>
      <vt:lpstr>At the end of second year</vt:lpstr>
      <vt:lpstr> At the end of the last year</vt:lpstr>
      <vt:lpstr>    </vt:lpstr>
      <vt:lpstr>Redemption in instalments</vt:lpstr>
      <vt:lpstr>        </vt:lpstr>
      <vt:lpstr>Redemption by purchase from the Market  </vt:lpstr>
      <vt:lpstr>       </vt:lpstr>
      <vt:lpstr>In case of profit</vt:lpstr>
      <vt:lpstr>In case of Loss</vt:lpstr>
      <vt:lpstr>Redemption by Conversion </vt:lpstr>
      <vt:lpstr>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Dev Raj Jat</dc:creator>
  <cp:lastModifiedBy>Windows User</cp:lastModifiedBy>
  <cp:revision>87</cp:revision>
  <dcterms:created xsi:type="dcterms:W3CDTF">2006-08-16T00:00:00Z</dcterms:created>
  <dcterms:modified xsi:type="dcterms:W3CDTF">2020-04-11T14:21:14Z</dcterms:modified>
</cp:coreProperties>
</file>